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68" r:id="rId2"/>
  </p:sldMasterIdLst>
  <p:sldIdLst>
    <p:sldId id="262" r:id="rId3"/>
    <p:sldId id="257" r:id="rId4"/>
    <p:sldId id="258" r:id="rId5"/>
    <p:sldId id="259" r:id="rId6"/>
    <p:sldId id="260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مثلث قائم الزاوية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grpSp>
        <p:nvGrpSpPr>
          <p:cNvPr id="2" name="مجموعة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شكل حر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شكل حر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شكل حر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رابط مستقيم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D43204C-9C90-4E61-92A3-3B52B6E6FB26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FDFA137-050E-41BE-B51D-D70A29EB1F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43204C-9C90-4E61-92A3-3B52B6E6FB26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DFA137-050E-41BE-B51D-D70A29EB1F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43204C-9C90-4E61-92A3-3B52B6E6FB26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DFA137-050E-41BE-B51D-D70A29EB1F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465E9C"/>
                </a:solidFill>
              </a:rPr>
              <a:pPr/>
              <a:t>17/08/1446</a:t>
            </a:fld>
            <a:endParaRPr lang="ar-SA">
              <a:solidFill>
                <a:srgbClr val="465E9C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465E9C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465E9C"/>
                </a:solidFill>
              </a:rPr>
              <a:pPr/>
              <a:t>‹#›</a:t>
            </a:fld>
            <a:endParaRPr lang="ar-SA">
              <a:solidFill>
                <a:srgbClr val="465E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63373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465E9C"/>
                </a:solidFill>
              </a:rPr>
              <a:pPr/>
              <a:t>17/08/1446</a:t>
            </a:fld>
            <a:endParaRPr lang="ar-SA">
              <a:solidFill>
                <a:srgbClr val="465E9C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465E9C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465E9C"/>
                </a:solidFill>
              </a:rPr>
              <a:pPr/>
              <a:t>‹#›</a:t>
            </a:fld>
            <a:endParaRPr lang="ar-SA">
              <a:solidFill>
                <a:srgbClr val="465E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49764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465E9C"/>
                </a:solidFill>
              </a:rPr>
              <a:pPr/>
              <a:t>17/08/1446</a:t>
            </a:fld>
            <a:endParaRPr lang="ar-SA">
              <a:solidFill>
                <a:srgbClr val="465E9C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465E9C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465E9C"/>
                </a:solidFill>
              </a:rPr>
              <a:pPr/>
              <a:t>‹#›</a:t>
            </a:fld>
            <a:endParaRPr lang="ar-SA">
              <a:solidFill>
                <a:srgbClr val="465E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39739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465E9C"/>
                </a:solidFill>
              </a:rPr>
              <a:pPr/>
              <a:t>17/08/1446</a:t>
            </a:fld>
            <a:endParaRPr lang="ar-SA">
              <a:solidFill>
                <a:srgbClr val="465E9C"/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465E9C"/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465E9C"/>
                </a:solidFill>
              </a:rPr>
              <a:pPr/>
              <a:t>‹#›</a:t>
            </a:fld>
            <a:endParaRPr lang="ar-SA">
              <a:solidFill>
                <a:srgbClr val="465E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39194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465E9C"/>
                </a:solidFill>
              </a:rPr>
              <a:pPr/>
              <a:t>17/08/1446</a:t>
            </a:fld>
            <a:endParaRPr lang="ar-SA">
              <a:solidFill>
                <a:srgbClr val="465E9C"/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465E9C"/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465E9C"/>
                </a:solidFill>
              </a:rPr>
              <a:pPr/>
              <a:t>‹#›</a:t>
            </a:fld>
            <a:endParaRPr lang="ar-SA">
              <a:solidFill>
                <a:srgbClr val="465E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0794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465E9C"/>
                </a:solidFill>
              </a:rPr>
              <a:pPr/>
              <a:t>17/08/1446</a:t>
            </a:fld>
            <a:endParaRPr lang="ar-SA">
              <a:solidFill>
                <a:srgbClr val="465E9C"/>
              </a:solidFill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465E9C"/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465E9C"/>
                </a:solidFill>
              </a:rPr>
              <a:pPr/>
              <a:t>‹#›</a:t>
            </a:fld>
            <a:endParaRPr lang="ar-SA">
              <a:solidFill>
                <a:srgbClr val="465E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98039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465E9C"/>
                </a:solidFill>
              </a:rPr>
              <a:pPr/>
              <a:t>17/08/1446</a:t>
            </a:fld>
            <a:endParaRPr lang="ar-SA">
              <a:solidFill>
                <a:srgbClr val="465E9C"/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465E9C"/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465E9C"/>
                </a:solidFill>
              </a:rPr>
              <a:pPr/>
              <a:t>‹#›</a:t>
            </a:fld>
            <a:endParaRPr lang="ar-SA">
              <a:solidFill>
                <a:srgbClr val="465E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67148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465E9C"/>
                </a:solidFill>
              </a:rPr>
              <a:pPr/>
              <a:t>17/08/1446</a:t>
            </a:fld>
            <a:endParaRPr lang="ar-SA">
              <a:solidFill>
                <a:srgbClr val="465E9C"/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465E9C"/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465E9C"/>
                </a:solidFill>
              </a:rPr>
              <a:pPr/>
              <a:t>‹#›</a:t>
            </a:fld>
            <a:endParaRPr lang="ar-SA">
              <a:solidFill>
                <a:srgbClr val="465E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5327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43204C-9C90-4E61-92A3-3B52B6E6FB26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DFA137-050E-41BE-B51D-D70A29EB1F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عنوان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465E9C"/>
                </a:solidFill>
              </a:rPr>
              <a:pPr/>
              <a:t>17/08/1446</a:t>
            </a:fld>
            <a:endParaRPr lang="ar-SA">
              <a:solidFill>
                <a:srgbClr val="465E9C"/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465E9C"/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465E9C"/>
                </a:solidFill>
              </a:rPr>
              <a:pPr/>
              <a:t>‹#›</a:t>
            </a:fld>
            <a:endParaRPr lang="ar-SA">
              <a:solidFill>
                <a:srgbClr val="465E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86341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465E9C"/>
                </a:solidFill>
              </a:rPr>
              <a:pPr/>
              <a:t>17/08/1446</a:t>
            </a:fld>
            <a:endParaRPr lang="ar-SA">
              <a:solidFill>
                <a:srgbClr val="465E9C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465E9C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465E9C"/>
                </a:solidFill>
              </a:rPr>
              <a:pPr/>
              <a:t>‹#›</a:t>
            </a:fld>
            <a:endParaRPr lang="ar-SA">
              <a:solidFill>
                <a:srgbClr val="465E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77518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465E9C"/>
                </a:solidFill>
              </a:rPr>
              <a:pPr/>
              <a:t>17/08/1446</a:t>
            </a:fld>
            <a:endParaRPr lang="ar-SA">
              <a:solidFill>
                <a:srgbClr val="465E9C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465E9C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465E9C"/>
                </a:solidFill>
              </a:rPr>
              <a:pPr/>
              <a:t>‹#›</a:t>
            </a:fld>
            <a:endParaRPr lang="ar-SA">
              <a:solidFill>
                <a:srgbClr val="465E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4215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43204C-9C90-4E61-92A3-3B52B6E6FB26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DFA137-050E-41BE-B51D-D70A29EB1F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شارة رتبة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شارة رتبة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43204C-9C90-4E61-92A3-3B52B6E6FB26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DFA137-050E-41BE-B51D-D70A29EB1F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عنوان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43204C-9C90-4E61-92A3-3B52B6E6FB26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DFA137-050E-41BE-B51D-D70A29EB1F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43204C-9C90-4E61-92A3-3B52B6E6FB26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DFA137-050E-41BE-B51D-D70A29EB1F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عنوان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43204C-9C90-4E61-92A3-3B52B6E6FB26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DFA137-050E-41BE-B51D-D70A29EB1F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D43204C-9C90-4E61-92A3-3B52B6E6FB26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DFA137-050E-41BE-B51D-D70A29EB1F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D43204C-9C90-4E61-92A3-3B52B6E6FB26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FDFA137-050E-41BE-B51D-D70A29EB1F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شكل حر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مثلث قائم الزاوية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رابط مستقيم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شارة رتبة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شارة رتبة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شكل حر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شكل حر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مثلث قائم الزاوية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رابط مستقيم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D43204C-9C90-4E61-92A3-3B52B6E6FB26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FDFA137-050E-41BE-B51D-D70A29EB1F3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3204C-9C90-4E61-92A3-3B52B6E6FB26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DFA137-050E-41BE-B51D-D70A29EB1F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539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H="1">
            <a:off x="205168" y="1935237"/>
            <a:ext cx="8636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1600200" y="533401"/>
            <a:ext cx="5486400" cy="8156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/>
            <a:r>
              <a:rPr lang="ar-IQ" sz="2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poultry diseases 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0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0"/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fourth </a:t>
            </a: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stage</a:t>
            </a:r>
          </a:p>
        </p:txBody>
      </p:sp>
      <p:sp>
        <p:nvSpPr>
          <p:cNvPr id="3" name="Rectangle 2"/>
          <p:cNvSpPr/>
          <p:nvPr/>
        </p:nvSpPr>
        <p:spPr>
          <a:xfrm>
            <a:off x="4523167" y="3625152"/>
            <a:ext cx="363023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>
              <a:defRPr/>
            </a:pP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Dr.Harith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Abdulla </a:t>
            </a:r>
            <a:endParaRPr lang="en-GB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0">
              <a:defRPr/>
            </a:pP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Pathology and Poultry 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Disease</a:t>
            </a:r>
          </a:p>
          <a:p>
            <a:pPr algn="ctr" rtl="0">
              <a:defRPr/>
            </a:pP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College of veterinary medicine</a:t>
            </a:r>
            <a:b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Basrah</a:t>
            </a:r>
            <a:endParaRPr lang="en-GB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Picture 2" descr="Image result for university of basrah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804" y="533401"/>
            <a:ext cx="1221248" cy="12003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4664DB9F-59BB-47A5-8080-662EED16E9E1}"/>
              </a:ext>
            </a:extLst>
          </p:cNvPr>
          <p:cNvSpPr/>
          <p:nvPr/>
        </p:nvSpPr>
        <p:spPr>
          <a:xfrm>
            <a:off x="2483768" y="2184816"/>
            <a:ext cx="638083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Viral Arthritis +  Avian Encephalomyelitis 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xmlns="" id="{EF240524-FD1C-4D7A-81C5-EC549C440BAE}"/>
              </a:ext>
            </a:extLst>
          </p:cNvPr>
          <p:cNvGrpSpPr/>
          <p:nvPr/>
        </p:nvGrpSpPr>
        <p:grpSpPr>
          <a:xfrm>
            <a:off x="139147" y="5661289"/>
            <a:ext cx="8725454" cy="507831"/>
            <a:chOff x="185529" y="6405382"/>
            <a:chExt cx="11633938" cy="677106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xmlns="" id="{5BA06214-1B13-4837-BBC6-F80A38D6FFEB}"/>
                </a:ext>
              </a:extLst>
            </p:cNvPr>
            <p:cNvCxnSpPr/>
            <p:nvPr/>
          </p:nvCxnSpPr>
          <p:spPr>
            <a:xfrm flipH="1">
              <a:off x="304800" y="6412317"/>
              <a:ext cx="11514667" cy="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xmlns="" id="{BBFDE99E-14D5-4903-9CE7-4F43A9CB7AB8}"/>
                </a:ext>
              </a:extLst>
            </p:cNvPr>
            <p:cNvSpPr/>
            <p:nvPr/>
          </p:nvSpPr>
          <p:spPr>
            <a:xfrm>
              <a:off x="185529" y="6405382"/>
              <a:ext cx="7908472" cy="67710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l" rtl="0">
                <a:defRPr/>
              </a:pPr>
              <a:r>
                <a:rPr lang="en-GB" sz="135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University of </a:t>
              </a:r>
              <a:r>
                <a:rPr lang="en-GB" sz="1350" dirty="0" err="1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Basrah</a:t>
              </a:r>
              <a:r>
                <a:rPr lang="en-GB" sz="1350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- </a:t>
              </a:r>
              <a:r>
                <a:rPr lang="en-GB" sz="135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College of veterinary </a:t>
              </a:r>
              <a:r>
                <a:rPr lang="en-GB" sz="1350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medicine-</a:t>
              </a:r>
              <a:r>
                <a:rPr lang="en-GB" sz="135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/>
              </a:r>
              <a:br>
                <a:rPr lang="en-GB" sz="135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en-US" sz="135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Department of Pathology and Poultry Disease</a:t>
              </a:r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39B0891D-ED79-4931-92F3-C208C57F6CAD}"/>
              </a:ext>
            </a:extLst>
          </p:cNvPr>
          <p:cNvSpPr/>
          <p:nvPr/>
        </p:nvSpPr>
        <p:spPr>
          <a:xfrm>
            <a:off x="7225748" y="1032390"/>
            <a:ext cx="1677181" cy="7155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endParaRPr lang="en-US" sz="1350" dirty="0">
              <a:solidFill>
                <a:prstClr val="black"/>
              </a:solidFill>
            </a:endParaRPr>
          </a:p>
          <a:p>
            <a:pPr algn="ctr" rtl="0"/>
            <a:r>
              <a:rPr lang="en-US" sz="2700" dirty="0">
                <a:solidFill>
                  <a:prstClr val="black"/>
                </a:solidFill>
              </a:rPr>
              <a:t> </a:t>
            </a:r>
            <a:r>
              <a:rPr lang="ar-IQ" sz="2700" b="1" dirty="0">
                <a:solidFill>
                  <a:prstClr val="black"/>
                </a:solidFill>
              </a:rPr>
              <a:t> شعار الكلية</a:t>
            </a:r>
            <a:endParaRPr lang="en-US" sz="2700" b="1" dirty="0">
              <a:solidFill>
                <a:prstClr val="black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9449" y="309384"/>
            <a:ext cx="1371719" cy="1341236"/>
          </a:xfrm>
          <a:prstGeom prst="rect">
            <a:avLst/>
          </a:prstGeom>
        </p:spPr>
      </p:pic>
      <p:pic>
        <p:nvPicPr>
          <p:cNvPr id="13" name="Picture 5">
            <a:extLst>
              <a:ext uri="{FF2B5EF4-FFF2-40B4-BE49-F238E27FC236}">
                <a16:creationId xmlns:a16="http://schemas.microsoft.com/office/drawing/2014/main" xmlns="" id="{7980B8F3-8C3B-8A75-BE31-DD0FD39CF5E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9804" y="2047833"/>
            <a:ext cx="2350996" cy="296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2325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17563" y="642918"/>
            <a:ext cx="7642225" cy="5665807"/>
          </a:xfrm>
        </p:spPr>
        <p:txBody>
          <a:bodyPr rtlCol="0">
            <a:normAutofit/>
          </a:bodyPr>
          <a:lstStyle/>
          <a:p>
            <a:pPr marL="274320" indent="-274320" algn="l" rtl="0" eaLnBrk="1" fontAlgn="auto" hangingPunct="1">
              <a:spcAft>
                <a:spcPts val="0"/>
              </a:spcAft>
              <a:defRPr/>
            </a:pPr>
            <a:r>
              <a:rPr lang="en-US" sz="3600" b="1" u="sng" dirty="0" smtClean="0">
                <a:solidFill>
                  <a:srgbClr val="C00000"/>
                </a:solidFill>
              </a:rPr>
              <a:t>Diagnosis</a:t>
            </a:r>
            <a:r>
              <a:rPr lang="en-US" sz="3600" b="1" dirty="0" smtClean="0">
                <a:solidFill>
                  <a:srgbClr val="C00000"/>
                </a:solidFill>
              </a:rPr>
              <a:t> :</a:t>
            </a:r>
          </a:p>
          <a:p>
            <a:pPr marL="514350" indent="-514350" algn="l" rtl="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dirty="0" smtClean="0"/>
              <a:t>History .</a:t>
            </a:r>
          </a:p>
          <a:p>
            <a:pPr marL="514350" indent="-514350" algn="l" rtl="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dirty="0" smtClean="0"/>
              <a:t>Signs .</a:t>
            </a:r>
          </a:p>
          <a:p>
            <a:pPr marL="514350" indent="-514350" algn="l" rtl="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dirty="0" smtClean="0"/>
              <a:t>Histopathology : Lesions may not be visible in acute cases . The most diagnostic lesions occur in the brain with the central </a:t>
            </a:r>
            <a:r>
              <a:rPr lang="en-US" sz="2800" b="1" dirty="0" err="1" smtClean="0"/>
              <a:t>chromatolysis</a:t>
            </a:r>
            <a:r>
              <a:rPr lang="en-US" sz="2800" b="1" dirty="0" smtClean="0"/>
              <a:t> and perivascular cuffing .</a:t>
            </a:r>
          </a:p>
          <a:p>
            <a:pPr marL="514350" indent="-514350" algn="l" rtl="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dirty="0" smtClean="0"/>
              <a:t>Isolation of virus in the </a:t>
            </a:r>
            <a:r>
              <a:rPr lang="en-US" sz="2800" dirty="0" err="1" smtClean="0"/>
              <a:t>embryonating</a:t>
            </a:r>
            <a:r>
              <a:rPr lang="en-US" sz="2800" dirty="0" smtClean="0"/>
              <a:t> eggs : Lesions consist of stunted , curled embryos , and atrophy of leg muscles .</a:t>
            </a:r>
          </a:p>
          <a:p>
            <a:pPr marL="514350" indent="-514350" algn="l" rtl="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dirty="0" smtClean="0"/>
              <a:t>Serology : ELISA , serum neutralization .  </a:t>
            </a:r>
            <a:endParaRPr lang="ar-IQ" sz="2800" dirty="0"/>
          </a:p>
        </p:txBody>
      </p:sp>
    </p:spTree>
    <p:extLst>
      <p:ext uri="{BB962C8B-B14F-4D97-AF65-F5344CB8AC3E}">
        <p14:creationId xmlns:p14="http://schemas.microsoft.com/office/powerpoint/2010/main" val="2485880016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عنوان 1"/>
          <p:cNvSpPr>
            <a:spLocks noGrp="1"/>
          </p:cNvSpPr>
          <p:nvPr>
            <p:ph type="title"/>
          </p:nvPr>
        </p:nvSpPr>
        <p:spPr>
          <a:xfrm>
            <a:off x="755650" y="765175"/>
            <a:ext cx="7200900" cy="633413"/>
          </a:xfrm>
        </p:spPr>
        <p:txBody>
          <a:bodyPr/>
          <a:lstStyle/>
          <a:p>
            <a:pPr marL="571500" indent="-571500" algn="l" rtl="0" eaLnBrk="1" hangingPunct="1">
              <a:buFontTx/>
              <a:buChar char="•"/>
            </a:pPr>
            <a:r>
              <a:rPr lang="en-US" sz="2800" b="1" u="sng" dirty="0" smtClean="0">
                <a:solidFill>
                  <a:srgbClr val="C00000"/>
                </a:solidFill>
                <a:cs typeface="Majalla UI"/>
              </a:rPr>
              <a:t>Differential diagnosis :</a:t>
            </a:r>
            <a:endParaRPr lang="ar-IQ" sz="2800" b="1" u="sng" dirty="0" smtClean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17563" y="1379538"/>
            <a:ext cx="7715250" cy="5002212"/>
          </a:xfrm>
        </p:spPr>
        <p:txBody>
          <a:bodyPr rtlCol="0">
            <a:normAutofit lnSpcReduction="10000"/>
          </a:bodyPr>
          <a:lstStyle/>
          <a:p>
            <a:pPr marL="514350" indent="-514350" algn="l" rtl="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Vitamin E deficiency usually occurs over 3 weeks (</a:t>
            </a:r>
            <a:r>
              <a:rPr lang="en-US" dirty="0" err="1" smtClean="0"/>
              <a:t>Encephalomalacia</a:t>
            </a:r>
            <a:r>
              <a:rPr lang="en-US" dirty="0" smtClean="0"/>
              <a:t>) .  </a:t>
            </a:r>
          </a:p>
          <a:p>
            <a:pPr marL="514350" indent="-514350" algn="l" rtl="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err="1" smtClean="0"/>
              <a:t>Marek’s</a:t>
            </a:r>
            <a:r>
              <a:rPr lang="en-US" dirty="0" smtClean="0"/>
              <a:t> Disease { nervous form } usually </a:t>
            </a:r>
            <a:r>
              <a:rPr lang="en-US" smtClean="0"/>
              <a:t>seen at 14 </a:t>
            </a:r>
            <a:r>
              <a:rPr lang="en-US" dirty="0" smtClean="0"/>
              <a:t>weeks .</a:t>
            </a:r>
          </a:p>
          <a:p>
            <a:pPr marL="514350" indent="-514350" algn="l" rtl="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Newcastle Disease {nervous form } .</a:t>
            </a:r>
          </a:p>
          <a:p>
            <a:pPr marL="514350" indent="-514350" algn="l" rtl="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Rickets : Inability to move around .</a:t>
            </a:r>
          </a:p>
          <a:p>
            <a:pPr marL="514350" indent="-514350" algn="l" rtl="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Vitamin B1 and B2 deficiency . { B1 </a:t>
            </a:r>
            <a:r>
              <a:rPr lang="en-US" sz="2800" dirty="0" smtClean="0"/>
              <a:t>stargazing }.</a:t>
            </a:r>
          </a:p>
          <a:p>
            <a:pPr marL="514350" indent="-514350" algn="l" rtl="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err="1" smtClean="0"/>
              <a:t>Mycotic</a:t>
            </a:r>
            <a:r>
              <a:rPr lang="en-US" dirty="0" smtClean="0"/>
              <a:t> Encephalitis : Generally occurs after 3 weeks of age .</a:t>
            </a:r>
          </a:p>
        </p:txBody>
      </p:sp>
    </p:spTree>
    <p:extLst>
      <p:ext uri="{BB962C8B-B14F-4D97-AF65-F5344CB8AC3E}">
        <p14:creationId xmlns:p14="http://schemas.microsoft.com/office/powerpoint/2010/main" val="1207212745"/>
      </p:ext>
    </p:extLst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00100" y="714356"/>
            <a:ext cx="7499350" cy="5505450"/>
          </a:xfrm>
        </p:spPr>
        <p:txBody>
          <a:bodyPr rtlCol="0">
            <a:normAutofit fontScale="92500" lnSpcReduction="20000"/>
          </a:bodyPr>
          <a:lstStyle/>
          <a:p>
            <a:pPr marL="274320" indent="-274320" algn="l" rtl="0" eaLnBrk="1" fontAlgn="auto" hangingPunct="1">
              <a:spcAft>
                <a:spcPts val="0"/>
              </a:spcAft>
              <a:defRPr/>
            </a:pPr>
            <a:endParaRPr lang="en-US" u="sng" dirty="0" smtClean="0">
              <a:solidFill>
                <a:srgbClr val="C00000"/>
              </a:solidFill>
            </a:endParaRPr>
          </a:p>
          <a:p>
            <a:pPr algn="l" rtl="0">
              <a:defRPr/>
            </a:pPr>
            <a:r>
              <a:rPr lang="en-US" sz="3200" b="1" u="sng" dirty="0" smtClean="0">
                <a:solidFill>
                  <a:srgbClr val="C00000"/>
                </a:solidFill>
              </a:rPr>
              <a:t>Treatment </a:t>
            </a:r>
            <a:r>
              <a:rPr lang="en-US" sz="3200" b="1" dirty="0" smtClean="0"/>
              <a:t> :</a:t>
            </a:r>
          </a:p>
          <a:p>
            <a:pPr marL="0" indent="0" algn="l" rtl="0">
              <a:buNone/>
              <a:defRPr/>
            </a:pPr>
            <a:r>
              <a:rPr lang="en-US" dirty="0" smtClean="0"/>
              <a:t>    </a:t>
            </a:r>
            <a:r>
              <a:rPr lang="en-US" sz="2800" dirty="0" smtClean="0"/>
              <a:t>No treatment </a:t>
            </a:r>
          </a:p>
          <a:p>
            <a:pPr marL="274320" indent="-274320" algn="l" rtl="0" eaLnBrk="1" fontAlgn="auto" hangingPunct="1">
              <a:spcAft>
                <a:spcPts val="0"/>
              </a:spcAft>
              <a:buNone/>
              <a:defRPr/>
            </a:pPr>
            <a:endParaRPr lang="en-US" sz="2800" u="sng" dirty="0" smtClean="0">
              <a:solidFill>
                <a:srgbClr val="C00000"/>
              </a:solidFill>
            </a:endParaRPr>
          </a:p>
          <a:p>
            <a:pPr marL="274320" indent="-274320" algn="l" rtl="0" eaLnBrk="1" fontAlgn="auto" hangingPunct="1">
              <a:spcAft>
                <a:spcPts val="0"/>
              </a:spcAft>
              <a:defRPr/>
            </a:pPr>
            <a:r>
              <a:rPr lang="en-US" sz="3600" b="1" u="sng" dirty="0" smtClean="0">
                <a:solidFill>
                  <a:srgbClr val="C00000"/>
                </a:solidFill>
              </a:rPr>
              <a:t>Prevention:</a:t>
            </a:r>
            <a:r>
              <a:rPr lang="en-US" sz="3600" b="1" dirty="0" smtClean="0">
                <a:solidFill>
                  <a:srgbClr val="C00000"/>
                </a:solidFill>
              </a:rPr>
              <a:t> </a:t>
            </a:r>
          </a:p>
          <a:p>
            <a:pPr marL="514350" indent="-514350" algn="l" rtl="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Vaccination .</a:t>
            </a:r>
          </a:p>
          <a:p>
            <a:pPr algn="l" rtl="0">
              <a:defRPr/>
            </a:pPr>
            <a:r>
              <a:rPr lang="en-US" dirty="0" smtClean="0"/>
              <a:t>Vaccination of breeder hens or commercial layers passive immunity prevent disease in baby chicks .</a:t>
            </a:r>
          </a:p>
          <a:p>
            <a:pPr algn="l" rtl="0">
              <a:defRPr/>
            </a:pPr>
            <a:r>
              <a:rPr lang="en-US" dirty="0" smtClean="0"/>
              <a:t>Vaccinate  after 7 weeks of age with killed vaccine .</a:t>
            </a:r>
          </a:p>
          <a:p>
            <a:pPr marL="274320" indent="-274320" algn="l" rtl="0" eaLnBrk="1" fontAlgn="auto" hangingPunct="1">
              <a:spcAft>
                <a:spcPts val="0"/>
              </a:spcAft>
              <a:buNone/>
              <a:defRPr/>
            </a:pPr>
            <a:r>
              <a:rPr lang="en-US" dirty="0" smtClean="0"/>
              <a:t>  </a:t>
            </a:r>
            <a:r>
              <a:rPr lang="en-US" dirty="0" smtClean="0">
                <a:solidFill>
                  <a:srgbClr val="C00000"/>
                </a:solidFill>
              </a:rPr>
              <a:t>2</a:t>
            </a:r>
            <a:r>
              <a:rPr lang="en-US" dirty="0" smtClean="0"/>
              <a:t>.  Isolation of infected flocks 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548494697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24744"/>
            <a:ext cx="8496944" cy="5544616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dirty="0" smtClean="0"/>
              <a:t>Is viral infection of poultry which affects synovial membrane, tendon sheaths, and tendon of meat-type chickens,</a:t>
            </a:r>
            <a:r>
              <a:rPr lang="ar-IQ" dirty="0" smtClean="0"/>
              <a:t> </a:t>
            </a:r>
            <a:r>
              <a:rPr lang="en-US" dirty="0" smtClean="0"/>
              <a:t>and occasionally turkeys.   Etiology:  </a:t>
            </a:r>
            <a:r>
              <a:rPr lang="en-US" dirty="0" err="1" smtClean="0"/>
              <a:t>Reovirus</a:t>
            </a:r>
            <a:r>
              <a:rPr lang="en-US" dirty="0" smtClean="0"/>
              <a:t>.</a:t>
            </a:r>
          </a:p>
          <a:p>
            <a:pPr marL="0" indent="0" algn="l" rtl="0">
              <a:buNone/>
            </a:pPr>
            <a:r>
              <a:rPr lang="en-US" b="1" dirty="0" smtClean="0"/>
              <a:t>Morbidity</a:t>
            </a:r>
            <a:r>
              <a:rPr lang="en-US" dirty="0" smtClean="0"/>
              <a:t> is high but mortality is low.</a:t>
            </a:r>
            <a:endParaRPr lang="en-US" dirty="0"/>
          </a:p>
          <a:p>
            <a:pPr marL="0" indent="0" algn="l" rtl="0">
              <a:buNone/>
            </a:pPr>
            <a:r>
              <a:rPr lang="en-US" sz="4000" u="sng" dirty="0" smtClean="0">
                <a:solidFill>
                  <a:srgbClr val="FF0000"/>
                </a:solidFill>
              </a:rPr>
              <a:t>Transmission</a:t>
            </a:r>
            <a:r>
              <a:rPr lang="en-US" sz="2000" u="sng" dirty="0" smtClean="0">
                <a:solidFill>
                  <a:srgbClr val="FF0000"/>
                </a:solidFill>
              </a:rPr>
              <a:t>: 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dirty="0" smtClean="0"/>
              <a:t>Fecal  contamination.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dirty="0" smtClean="0"/>
              <a:t>Vertical and lateral transmission.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dirty="0" smtClean="0"/>
              <a:t>Birds remain carriers for over 250 days.                                     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0"/>
            <a:ext cx="7958688" cy="836712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rgbClr val="FF0000"/>
                </a:solidFill>
              </a:rPr>
              <a:t>Viral Arthritis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544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700808"/>
            <a:ext cx="7499176" cy="4425355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dirty="0" smtClean="0">
                <a:solidFill>
                  <a:srgbClr val="FF0000"/>
                </a:solidFill>
              </a:rPr>
              <a:t>1-</a:t>
            </a:r>
            <a:r>
              <a:rPr lang="en-US" dirty="0" smtClean="0"/>
              <a:t> Age : 4 -8 weeks old.</a:t>
            </a:r>
          </a:p>
          <a:p>
            <a:pPr marL="0" indent="0" algn="l" rtl="0">
              <a:buNone/>
            </a:pPr>
            <a:r>
              <a:rPr lang="en-US" dirty="0" smtClean="0">
                <a:solidFill>
                  <a:srgbClr val="FF0000"/>
                </a:solidFill>
              </a:rPr>
              <a:t>2-</a:t>
            </a:r>
            <a:r>
              <a:rPr lang="en-US" dirty="0" smtClean="0"/>
              <a:t> Lameness.</a:t>
            </a:r>
          </a:p>
          <a:p>
            <a:pPr marL="0" indent="0" algn="l" rtl="0">
              <a:buNone/>
            </a:pPr>
            <a:r>
              <a:rPr lang="en-US" dirty="0" smtClean="0">
                <a:solidFill>
                  <a:srgbClr val="FF0000"/>
                </a:solidFill>
              </a:rPr>
              <a:t>3-</a:t>
            </a:r>
            <a:r>
              <a:rPr lang="en-US" dirty="0" smtClean="0"/>
              <a:t>Inflammation </a:t>
            </a:r>
            <a:r>
              <a:rPr lang="en-US" dirty="0" smtClean="0"/>
              <a:t>at hock joint.</a:t>
            </a:r>
          </a:p>
          <a:p>
            <a:pPr marL="0" indent="0" algn="l" rtl="0">
              <a:buNone/>
            </a:pPr>
            <a:r>
              <a:rPr lang="en-US" dirty="0" smtClean="0">
                <a:solidFill>
                  <a:srgbClr val="FF0000"/>
                </a:solidFill>
              </a:rPr>
              <a:t>4-</a:t>
            </a:r>
            <a:r>
              <a:rPr lang="en-US" dirty="0" smtClean="0"/>
              <a:t>Swelling </a:t>
            </a:r>
            <a:r>
              <a:rPr lang="en-US" dirty="0" smtClean="0"/>
              <a:t>of tendon sheaths.</a:t>
            </a:r>
          </a:p>
          <a:p>
            <a:pPr marL="0" indent="0" algn="l" rtl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smtClean="0">
                <a:solidFill>
                  <a:schemeClr val="tx2"/>
                </a:solidFill>
              </a:rPr>
              <a:t>a-</a:t>
            </a:r>
            <a:r>
              <a:rPr lang="en-US" dirty="0" smtClean="0"/>
              <a:t> Unilateral.</a:t>
            </a:r>
          </a:p>
          <a:p>
            <a:pPr marL="0" indent="0" algn="l" rtl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smtClean="0">
                <a:solidFill>
                  <a:schemeClr val="tx2"/>
                </a:solidFill>
              </a:rPr>
              <a:t>b-</a:t>
            </a:r>
            <a:r>
              <a:rPr lang="en-US" dirty="0" smtClean="0"/>
              <a:t> Bilateral.</a:t>
            </a:r>
          </a:p>
          <a:p>
            <a:pPr marL="0" indent="0" algn="l" rtl="0">
              <a:buNone/>
            </a:pPr>
            <a:r>
              <a:rPr lang="en-US" dirty="0" smtClean="0">
                <a:solidFill>
                  <a:srgbClr val="C00000"/>
                </a:solidFill>
              </a:rPr>
              <a:t>5-</a:t>
            </a:r>
            <a:r>
              <a:rPr lang="en-US" dirty="0" smtClean="0"/>
              <a:t> </a:t>
            </a:r>
            <a:r>
              <a:rPr lang="en-US" dirty="0" smtClean="0"/>
              <a:t>Rupture of gastrocnemius tendons.</a:t>
            </a:r>
          </a:p>
          <a:p>
            <a:pPr marL="0" indent="0" algn="l" rtl="0">
              <a:buNone/>
            </a:pPr>
            <a:r>
              <a:rPr lang="en-US" dirty="0" smtClean="0"/>
              <a:t>6-Greenish </a:t>
            </a:r>
            <a:r>
              <a:rPr lang="en-US" dirty="0" smtClean="0"/>
              <a:t>discoloration of skin at the       affected  joint.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908720"/>
            <a:ext cx="6965245" cy="739210"/>
          </a:xfrm>
        </p:spPr>
        <p:txBody>
          <a:bodyPr>
            <a:noAutofit/>
          </a:bodyPr>
          <a:lstStyle/>
          <a:p>
            <a:pPr algn="l"/>
            <a:r>
              <a:rPr lang="en-US" u="sng" dirty="0" smtClean="0">
                <a:solidFill>
                  <a:schemeClr val="accent2"/>
                </a:solidFill>
              </a:rPr>
              <a:t>Clinical Signs: </a:t>
            </a:r>
            <a:endParaRPr lang="en-US" u="sng" dirty="0">
              <a:solidFill>
                <a:schemeClr val="accent2"/>
              </a:solidFill>
            </a:endParaRPr>
          </a:p>
        </p:txBody>
      </p:sp>
      <p:pic>
        <p:nvPicPr>
          <p:cNvPr id="1026" name="Picture 2" descr="C:\Users\hp\Desktop\download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88640"/>
            <a:ext cx="2783954" cy="3716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333007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24745"/>
            <a:ext cx="8559080" cy="5476824"/>
          </a:xfrm>
        </p:spPr>
        <p:txBody>
          <a:bodyPr>
            <a:normAutofit lnSpcReduction="10000"/>
          </a:bodyPr>
          <a:lstStyle/>
          <a:p>
            <a:pPr marL="457200" indent="-457200" algn="l" rtl="0">
              <a:buFont typeface="+mj-lt"/>
              <a:buAutoNum type="arabicPeriod"/>
            </a:pPr>
            <a:r>
              <a:rPr lang="en-US" dirty="0" smtClean="0"/>
              <a:t>Swelling and inflammation of tendon sheaths.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dirty="0" smtClean="0"/>
              <a:t>Foot pad swelling.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dirty="0" smtClean="0"/>
              <a:t>Articular cartilages may be ulcerated.</a:t>
            </a:r>
          </a:p>
          <a:p>
            <a:pPr marL="457200" indent="-457200" algn="l" rtl="0">
              <a:buNone/>
            </a:pPr>
            <a:r>
              <a:rPr lang="en-US" dirty="0" smtClean="0"/>
              <a:t>4.The hock contains small amount of straw-colored blood-tinted exudate ,sometime  purulent exudate.</a:t>
            </a:r>
          </a:p>
          <a:p>
            <a:pPr marL="457200" indent="-457200" algn="l" rtl="0">
              <a:buNone/>
            </a:pPr>
            <a:endParaRPr lang="en-US" dirty="0"/>
          </a:p>
          <a:p>
            <a:pPr marL="0" indent="0" algn="l" rtl="0">
              <a:buNone/>
            </a:pPr>
            <a:r>
              <a:rPr lang="en-US" sz="4400" u="sng" dirty="0" smtClean="0">
                <a:solidFill>
                  <a:schemeClr val="accent2"/>
                </a:solidFill>
              </a:rPr>
              <a:t>Diagnosis</a:t>
            </a:r>
            <a:r>
              <a:rPr lang="en-US" u="sng" dirty="0" smtClean="0">
                <a:solidFill>
                  <a:schemeClr val="accent2"/>
                </a:solidFill>
              </a:rPr>
              <a:t>: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dirty="0" smtClean="0"/>
              <a:t>History.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dirty="0" smtClean="0"/>
              <a:t>Lesions.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dirty="0" smtClean="0"/>
              <a:t>Isolation 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dirty="0" smtClean="0"/>
              <a:t>Serology.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1"/>
            <a:ext cx="8352928" cy="1080120"/>
          </a:xfrm>
        </p:spPr>
        <p:txBody>
          <a:bodyPr/>
          <a:lstStyle/>
          <a:p>
            <a:pPr algn="l"/>
            <a:r>
              <a:rPr lang="en-US" u="sng" dirty="0" smtClean="0">
                <a:solidFill>
                  <a:srgbClr val="C00000"/>
                </a:solidFill>
              </a:rPr>
              <a:t>Post-mortem lesions:</a:t>
            </a:r>
            <a:endParaRPr lang="en-US" u="sng" dirty="0">
              <a:solidFill>
                <a:srgbClr val="C00000"/>
              </a:solidFill>
            </a:endParaRPr>
          </a:p>
        </p:txBody>
      </p:sp>
      <p:pic>
        <p:nvPicPr>
          <p:cNvPr id="2050" name="Picture 2" descr="C:\Users\hp\Desktop\download (1)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672308"/>
            <a:ext cx="3806552" cy="2929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5199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7240" y="1556792"/>
            <a:ext cx="7787208" cy="5112568"/>
          </a:xfrm>
        </p:spPr>
        <p:txBody>
          <a:bodyPr>
            <a:normAutofit lnSpcReduction="10000"/>
          </a:bodyPr>
          <a:lstStyle/>
          <a:p>
            <a:pPr marL="457200" indent="-457200" algn="l" rtl="0">
              <a:buFont typeface="+mj-lt"/>
              <a:buAutoNum type="arabicPeriod"/>
            </a:pPr>
            <a:r>
              <a:rPr lang="en-US" dirty="0" err="1" smtClean="0"/>
              <a:t>Mycoplasmosis</a:t>
            </a:r>
            <a:r>
              <a:rPr lang="en-US" dirty="0" smtClean="0"/>
              <a:t>.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dirty="0" smtClean="0"/>
              <a:t>Salmonellosis.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dirty="0" err="1" smtClean="0"/>
              <a:t>Marek’s</a:t>
            </a:r>
            <a:r>
              <a:rPr lang="en-US" dirty="0" smtClean="0"/>
              <a:t> </a:t>
            </a:r>
            <a:r>
              <a:rPr lang="ar-IQ" dirty="0" smtClean="0"/>
              <a:t> </a:t>
            </a:r>
            <a:r>
              <a:rPr lang="en-US" dirty="0" smtClean="0"/>
              <a:t>Disease ( Nervous form )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dirty="0" err="1" smtClean="0"/>
              <a:t>Pasteurellosis</a:t>
            </a:r>
            <a:r>
              <a:rPr lang="en-US" dirty="0" smtClean="0"/>
              <a:t> ( Chronic Fowl Cholera ).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dirty="0" err="1" smtClean="0"/>
              <a:t>Colibacillosis</a:t>
            </a:r>
            <a:r>
              <a:rPr lang="en-US" dirty="0" smtClean="0"/>
              <a:t> ( Synovitis ).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dirty="0" smtClean="0"/>
              <a:t>Vitamin D Deficiency . </a:t>
            </a:r>
          </a:p>
          <a:p>
            <a:pPr marL="0" lvl="0" indent="0" algn="l" rtl="0">
              <a:buClr>
                <a:srgbClr val="2DA2BF"/>
              </a:buClr>
              <a:buNone/>
            </a:pPr>
            <a:r>
              <a:rPr lang="en-US" sz="4300" b="1" u="sng" dirty="0">
                <a:solidFill>
                  <a:srgbClr val="C0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ea typeface="+mj-ea"/>
                <a:cs typeface="+mj-cs"/>
              </a:rPr>
              <a:t>Treatment</a:t>
            </a:r>
            <a:r>
              <a:rPr lang="en-US" sz="3700" b="1" u="sng" dirty="0"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ea typeface="+mj-ea"/>
                <a:cs typeface="+mj-cs"/>
              </a:rPr>
              <a:t> </a:t>
            </a:r>
            <a:r>
              <a:rPr lang="en-US" sz="3700" b="1" u="sng" dirty="0" smtClean="0"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ea typeface="+mj-ea"/>
                <a:cs typeface="+mj-cs"/>
              </a:rPr>
              <a:t>:</a:t>
            </a:r>
            <a:r>
              <a:rPr lang="en-US" sz="3700" b="1" i="1" dirty="0" smtClean="0"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ea typeface="+mj-ea"/>
                <a:cs typeface="+mj-cs"/>
              </a:rPr>
              <a:t> </a:t>
            </a:r>
            <a:r>
              <a:rPr lang="en-US" sz="3700" b="1" dirty="0" smtClean="0">
                <a:solidFill>
                  <a:prstClr val="black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ea typeface="+mj-ea"/>
                <a:cs typeface="+mj-cs"/>
              </a:rPr>
              <a:t>None</a:t>
            </a:r>
          </a:p>
          <a:p>
            <a:pPr marL="0" lvl="0" indent="0" algn="l" rtl="0">
              <a:buClr>
                <a:srgbClr val="2DA2BF"/>
              </a:buClr>
              <a:buNone/>
            </a:pPr>
            <a:r>
              <a:rPr lang="en-US" sz="4400" b="1" u="sng" dirty="0" smtClean="0">
                <a:solidFill>
                  <a:srgbClr val="C00000"/>
                </a:solidFill>
              </a:rPr>
              <a:t>Prevention </a:t>
            </a:r>
            <a:r>
              <a:rPr lang="en-US" sz="4400" b="1" u="sng" dirty="0">
                <a:solidFill>
                  <a:prstClr val="black"/>
                </a:solidFill>
              </a:rPr>
              <a:t>:</a:t>
            </a:r>
          </a:p>
          <a:p>
            <a:pPr marL="457200" lvl="0" indent="-457200" algn="l" rtl="0">
              <a:buClr>
                <a:srgbClr val="2DA2BF"/>
              </a:buClr>
              <a:buFont typeface="+mj-lt"/>
              <a:buAutoNum type="arabicPeriod"/>
            </a:pPr>
            <a:r>
              <a:rPr lang="en-US" dirty="0">
                <a:solidFill>
                  <a:prstClr val="black"/>
                </a:solidFill>
              </a:rPr>
              <a:t>Vaccination.</a:t>
            </a:r>
          </a:p>
          <a:p>
            <a:pPr marL="457200" lvl="0" indent="-457200" algn="l" rtl="0">
              <a:buClr>
                <a:srgbClr val="2DA2BF"/>
              </a:buClr>
              <a:buFont typeface="+mj-lt"/>
              <a:buAutoNum type="arabicPeriod"/>
            </a:pPr>
            <a:r>
              <a:rPr lang="en-US" dirty="0">
                <a:solidFill>
                  <a:prstClr val="black"/>
                </a:solidFill>
              </a:rPr>
              <a:t>All-in / all-out production systems.</a:t>
            </a:r>
          </a:p>
          <a:p>
            <a:pPr marL="0" indent="0" algn="l" rtl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836712"/>
            <a:ext cx="6965245" cy="667202"/>
          </a:xfrm>
        </p:spPr>
        <p:txBody>
          <a:bodyPr>
            <a:normAutofit fontScale="90000"/>
          </a:bodyPr>
          <a:lstStyle/>
          <a:p>
            <a:pPr algn="l"/>
            <a:r>
              <a:rPr lang="en-US" u="sng" dirty="0" smtClean="0">
                <a:solidFill>
                  <a:srgbClr val="C00000"/>
                </a:solidFill>
              </a:rPr>
              <a:t>Differential diagnosis:</a:t>
            </a:r>
            <a:endParaRPr lang="en-US" u="sng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166561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عنوان 1"/>
          <p:cNvSpPr>
            <a:spLocks noGrp="1"/>
          </p:cNvSpPr>
          <p:nvPr>
            <p:ph type="title"/>
          </p:nvPr>
        </p:nvSpPr>
        <p:spPr>
          <a:xfrm>
            <a:off x="179512" y="116633"/>
            <a:ext cx="8640960" cy="864095"/>
          </a:xfrm>
        </p:spPr>
        <p:txBody>
          <a:bodyPr>
            <a:normAutofit/>
          </a:bodyPr>
          <a:lstStyle/>
          <a:p>
            <a:pPr algn="l" rtl="0" eaLnBrk="1" hangingPunct="1"/>
            <a:r>
              <a:rPr lang="en-US" sz="3200" b="1" dirty="0" smtClean="0">
                <a:solidFill>
                  <a:srgbClr val="C00000"/>
                </a:solidFill>
                <a:cs typeface="Majalla UI"/>
              </a:rPr>
              <a:t>Avian </a:t>
            </a:r>
            <a:r>
              <a:rPr lang="en-US" sz="3200" b="1" dirty="0">
                <a:solidFill>
                  <a:srgbClr val="C00000"/>
                </a:solidFill>
                <a:cs typeface="Majalla UI"/>
              </a:rPr>
              <a:t>E</a:t>
            </a:r>
            <a:r>
              <a:rPr lang="en-US" sz="3200" b="1" dirty="0" smtClean="0">
                <a:solidFill>
                  <a:srgbClr val="C00000"/>
                </a:solidFill>
                <a:cs typeface="Majalla UI"/>
              </a:rPr>
              <a:t>ncephalomyelitis (AE</a:t>
            </a:r>
            <a:r>
              <a:rPr lang="en-US" sz="3200" b="1" dirty="0" smtClean="0">
                <a:solidFill>
                  <a:srgbClr val="C00000"/>
                </a:solidFill>
                <a:cs typeface="Majalla UI"/>
              </a:rPr>
              <a:t>)</a:t>
            </a:r>
            <a:r>
              <a:rPr lang="en-US" sz="3200" b="1" dirty="0">
                <a:solidFill>
                  <a:srgbClr val="C00000"/>
                </a:solidFill>
                <a:cs typeface="Majalla UI"/>
              </a:rPr>
              <a:t> </a:t>
            </a:r>
            <a:r>
              <a:rPr lang="en-US" sz="3200" b="1" dirty="0" smtClean="0">
                <a:solidFill>
                  <a:srgbClr val="C00000"/>
                </a:solidFill>
                <a:cs typeface="Majalla UI"/>
              </a:rPr>
              <a:t>{ </a:t>
            </a:r>
            <a:r>
              <a:rPr lang="en-US" sz="3200" b="1" dirty="0" smtClean="0">
                <a:solidFill>
                  <a:srgbClr val="C00000"/>
                </a:solidFill>
                <a:cs typeface="Majalla UI"/>
              </a:rPr>
              <a:t>Epidemic Tremor }</a:t>
            </a:r>
            <a:endParaRPr lang="ar-IQ" sz="3200" b="1" dirty="0" smtClean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51520" y="1052736"/>
            <a:ext cx="8496944" cy="5400599"/>
          </a:xfrm>
        </p:spPr>
        <p:txBody>
          <a:bodyPr rtlCol="0">
            <a:normAutofit/>
          </a:bodyPr>
          <a:lstStyle/>
          <a:p>
            <a:pPr marL="0" indent="0" algn="l" rtl="0" eaLnBrk="1" fontAlgn="auto" hangingPunct="1">
              <a:spcAft>
                <a:spcPts val="0"/>
              </a:spcAft>
              <a:buFont typeface="Brush Script MT" pitchFamily="66" charset="0"/>
              <a:buNone/>
              <a:defRPr/>
            </a:pPr>
            <a:r>
              <a:rPr lang="en-US" sz="3200" dirty="0" smtClean="0"/>
              <a:t>Viral infection of young chicks and laying hens , characterized by ataxia , tremor of head and neck paralysis in young chicks and sudden drop in egg production for 4 – 5 days in laying hens. It is a disease of the CNS of </a:t>
            </a:r>
            <a:r>
              <a:rPr lang="en-US" sz="3200" dirty="0" err="1" smtClean="0"/>
              <a:t>chickens,pheasants,turkeys,and</a:t>
            </a:r>
            <a:r>
              <a:rPr lang="en-US" sz="3200" dirty="0" smtClean="0"/>
              <a:t> quail</a:t>
            </a:r>
            <a:r>
              <a:rPr lang="en-US" sz="3200" dirty="0" smtClean="0"/>
              <a:t>.</a:t>
            </a:r>
          </a:p>
          <a:p>
            <a:pPr marL="0" indent="0" algn="l" rtl="0" eaLnBrk="1" fontAlgn="auto" hangingPunct="1">
              <a:spcAft>
                <a:spcPts val="0"/>
              </a:spcAft>
              <a:buFont typeface="Brush Script MT" pitchFamily="66" charset="0"/>
              <a:buNone/>
              <a:defRPr/>
            </a:pPr>
            <a:r>
              <a:rPr lang="en-US" sz="3200" dirty="0" smtClean="0"/>
              <a:t> </a:t>
            </a:r>
            <a:endParaRPr lang="en-US" sz="3200" dirty="0" smtClean="0"/>
          </a:p>
          <a:p>
            <a:pPr marL="274320" indent="-274320" algn="l" rtl="0" eaLnBrk="1" fontAlgn="auto" hangingPunct="1">
              <a:spcAft>
                <a:spcPts val="0"/>
              </a:spcAft>
              <a:defRPr/>
            </a:pPr>
            <a:r>
              <a:rPr lang="en-US" sz="3600" b="1" u="sng" dirty="0" smtClean="0">
                <a:solidFill>
                  <a:srgbClr val="C00000"/>
                </a:solidFill>
              </a:rPr>
              <a:t>Etiology</a:t>
            </a:r>
            <a:r>
              <a:rPr lang="en-US" sz="3600" dirty="0" smtClean="0"/>
              <a:t> :- </a:t>
            </a:r>
            <a:r>
              <a:rPr lang="en-US" sz="3600" dirty="0" err="1" smtClean="0"/>
              <a:t>Picornavirus</a:t>
            </a:r>
            <a:r>
              <a:rPr lang="en-US" sz="3600" dirty="0" smtClean="0"/>
              <a:t>,</a:t>
            </a:r>
          </a:p>
        </p:txBody>
      </p:sp>
    </p:spTree>
    <p:extLst>
      <p:ext uri="{BB962C8B-B14F-4D97-AF65-F5344CB8AC3E}">
        <p14:creationId xmlns:p14="http://schemas.microsoft.com/office/powerpoint/2010/main" val="3217726302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11560" y="692696"/>
            <a:ext cx="7818092" cy="5433467"/>
          </a:xfrm>
        </p:spPr>
        <p:txBody>
          <a:bodyPr rtlCol="0">
            <a:normAutofit/>
          </a:bodyPr>
          <a:lstStyle/>
          <a:p>
            <a:pPr algn="l" rtl="0">
              <a:defRPr/>
            </a:pPr>
            <a:r>
              <a:rPr lang="en-US" sz="2800" b="1" u="sng" dirty="0" smtClean="0">
                <a:solidFill>
                  <a:srgbClr val="C00000"/>
                </a:solidFill>
              </a:rPr>
              <a:t>Epidemiology: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</a:p>
          <a:p>
            <a:pPr marL="514350" indent="-514350" algn="l" rtl="0">
              <a:buFont typeface="+mj-lt"/>
              <a:buAutoNum type="arabicPeriod"/>
              <a:defRPr/>
            </a:pPr>
            <a:r>
              <a:rPr lang="en-US" sz="2800" dirty="0" smtClean="0"/>
              <a:t>Transmitted through eggs laid by infected hens for up to 1 month ( </a:t>
            </a:r>
            <a:r>
              <a:rPr lang="en-US" dirty="0" smtClean="0"/>
              <a:t>vertical transmission),</a:t>
            </a:r>
          </a:p>
          <a:p>
            <a:pPr marL="514350" indent="-514350" algn="l" rtl="0">
              <a:buNone/>
              <a:defRPr/>
            </a:pPr>
            <a:r>
              <a:rPr lang="en-US" sz="2800" dirty="0" smtClean="0"/>
              <a:t>      or </a:t>
            </a:r>
            <a:r>
              <a:rPr lang="en-US" sz="2800" dirty="0" err="1" smtClean="0"/>
              <a:t>transovarian</a:t>
            </a:r>
            <a:r>
              <a:rPr lang="en-US" sz="2800" dirty="0" smtClean="0"/>
              <a:t> transmission.</a:t>
            </a:r>
          </a:p>
          <a:p>
            <a:pPr marL="514350" indent="-514350" algn="l" rtl="0">
              <a:buNone/>
              <a:defRPr/>
            </a:pPr>
            <a:r>
              <a:rPr lang="en-US" sz="2800" dirty="0" smtClean="0"/>
              <a:t>2.Lateral transmission also occurs by the oral route. </a:t>
            </a:r>
          </a:p>
          <a:p>
            <a:pPr marL="274320" indent="-274320" algn="l" rtl="0" eaLnBrk="1" fontAlgn="auto" hangingPunct="1">
              <a:spcAft>
                <a:spcPts val="0"/>
              </a:spcAft>
              <a:defRPr/>
            </a:pPr>
            <a:r>
              <a:rPr lang="en-US" sz="2800" b="1" u="sng" dirty="0" smtClean="0">
                <a:solidFill>
                  <a:srgbClr val="C00000"/>
                </a:solidFill>
              </a:rPr>
              <a:t>Incubation </a:t>
            </a:r>
            <a:r>
              <a:rPr lang="en-US" sz="2800" b="1" u="sng" dirty="0">
                <a:solidFill>
                  <a:srgbClr val="C00000"/>
                </a:solidFill>
              </a:rPr>
              <a:t>period </a:t>
            </a:r>
            <a:r>
              <a:rPr lang="en-US" sz="2800" b="1" dirty="0"/>
              <a:t>: </a:t>
            </a:r>
            <a:r>
              <a:rPr lang="en-US" sz="2800" dirty="0" smtClean="0"/>
              <a:t>9 </a:t>
            </a:r>
            <a:r>
              <a:rPr lang="en-US" sz="2800" dirty="0"/>
              <a:t>– </a:t>
            </a:r>
            <a:r>
              <a:rPr lang="en-US" sz="2800" dirty="0" smtClean="0"/>
              <a:t>21 days </a:t>
            </a:r>
            <a:r>
              <a:rPr lang="en-US" sz="2800" dirty="0"/>
              <a:t>.</a:t>
            </a:r>
          </a:p>
          <a:p>
            <a:pPr marL="274320" indent="-274320" algn="l" rtl="0" eaLnBrk="1" fontAlgn="auto" hangingPunct="1">
              <a:spcAft>
                <a:spcPts val="0"/>
              </a:spcAft>
              <a:defRPr/>
            </a:pPr>
            <a:r>
              <a:rPr lang="en-US" sz="2800" b="1" u="sng" dirty="0">
                <a:solidFill>
                  <a:srgbClr val="C00000"/>
                </a:solidFill>
              </a:rPr>
              <a:t>Method of spread </a:t>
            </a:r>
            <a:r>
              <a:rPr lang="en-US" sz="2800" dirty="0" smtClean="0"/>
              <a:t>:-</a:t>
            </a:r>
          </a:p>
          <a:p>
            <a:pPr marL="514350" indent="-514350" algn="l" rtl="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dirty="0" smtClean="0"/>
              <a:t>Egg transmission .</a:t>
            </a:r>
          </a:p>
          <a:p>
            <a:pPr marL="514350" indent="-514350" algn="l" rtl="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dirty="0" smtClean="0"/>
              <a:t>Contact .</a:t>
            </a:r>
          </a:p>
          <a:p>
            <a:pPr marL="514350" indent="-514350" algn="l" rtl="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dirty="0" smtClean="0"/>
              <a:t>Vaccination .</a:t>
            </a:r>
          </a:p>
          <a:p>
            <a:pPr marL="0" indent="0" algn="l" rtl="0" eaLnBrk="1" fontAlgn="auto" hangingPunct="1">
              <a:spcAft>
                <a:spcPts val="0"/>
              </a:spcAft>
              <a:buFont typeface="Brush Script MT" pitchFamily="66" charset="0"/>
              <a:buNone/>
              <a:defRPr/>
            </a:pPr>
            <a:endParaRPr lang="en-US" dirty="0"/>
          </a:p>
          <a:p>
            <a:pPr marL="274320" indent="-274320" algn="l" rtl="0" eaLnBrk="1" fontAlgn="auto" hangingPunct="1">
              <a:spcAft>
                <a:spcPts val="0"/>
              </a:spcAft>
              <a:defRPr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390481294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971550" y="620713"/>
            <a:ext cx="7488238" cy="5505450"/>
          </a:xfrm>
        </p:spPr>
        <p:txBody>
          <a:bodyPr rtlCol="0">
            <a:noAutofit/>
          </a:bodyPr>
          <a:lstStyle/>
          <a:p>
            <a:pPr marL="274320" indent="-274320" algn="l" rtl="0" eaLnBrk="1" fontAlgn="auto" hangingPunct="1">
              <a:spcAft>
                <a:spcPts val="0"/>
              </a:spcAft>
              <a:defRPr/>
            </a:pPr>
            <a:r>
              <a:rPr lang="en-US" sz="3200" b="1" u="sng" dirty="0" smtClean="0">
                <a:solidFill>
                  <a:srgbClr val="C00000"/>
                </a:solidFill>
              </a:rPr>
              <a:t>Clinical signs in chicks :</a:t>
            </a:r>
          </a:p>
          <a:p>
            <a:pPr marL="514350" indent="-514350" algn="l" rtl="0" eaLnBrk="1" fontAlgn="auto" hangingPunct="1">
              <a:spcAft>
                <a:spcPts val="0"/>
              </a:spcAft>
              <a:buAutoNum type="alphaUcPeriod"/>
              <a:defRPr/>
            </a:pPr>
            <a:r>
              <a:rPr lang="en-US" sz="3200" dirty="0" smtClean="0"/>
              <a:t>Age: May be at hatch time or delayed for 2-3 weeks.{ </a:t>
            </a:r>
            <a:r>
              <a:rPr lang="en-US" sz="2800" dirty="0" smtClean="0"/>
              <a:t>occurs in the first 3 weeks of age }.</a:t>
            </a:r>
            <a:endParaRPr lang="en-US" sz="3200" dirty="0" smtClean="0"/>
          </a:p>
          <a:p>
            <a:pPr marL="514350" indent="-514350" algn="l" rtl="0" eaLnBrk="1" fontAlgn="auto" hangingPunct="1">
              <a:spcAft>
                <a:spcPts val="0"/>
              </a:spcAft>
              <a:buNone/>
              <a:defRPr/>
            </a:pPr>
            <a:r>
              <a:rPr lang="en-US" sz="3200" dirty="0" smtClean="0"/>
              <a:t>Most commonly appear at 7– 10 days .</a:t>
            </a:r>
          </a:p>
          <a:p>
            <a:pPr marL="514350" indent="-514350" algn="l" rtl="0" eaLnBrk="1" fontAlgn="auto" hangingPunct="1">
              <a:spcAft>
                <a:spcPts val="0"/>
              </a:spcAft>
              <a:buNone/>
              <a:defRPr/>
            </a:pPr>
            <a:r>
              <a:rPr lang="en-US" sz="3200" dirty="0" smtClean="0"/>
              <a:t>B. Nervous  signs:</a:t>
            </a:r>
          </a:p>
          <a:p>
            <a:pPr marL="514350" indent="-514350" algn="l" rtl="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3200" dirty="0" smtClean="0"/>
              <a:t>Ataxia , birds fall from side to side .</a:t>
            </a:r>
          </a:p>
          <a:p>
            <a:pPr marL="514350" indent="-514350" algn="l" rtl="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3200" dirty="0" smtClean="0"/>
              <a:t>Tremor of head and neck .</a:t>
            </a:r>
          </a:p>
          <a:p>
            <a:pPr marL="514350" indent="-514350" algn="l" rtl="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3200" dirty="0" smtClean="0"/>
              <a:t>Lateral </a:t>
            </a:r>
            <a:r>
              <a:rPr lang="en-US" sz="3200" dirty="0" err="1" smtClean="0"/>
              <a:t>recumbancy</a:t>
            </a:r>
            <a:r>
              <a:rPr lang="en-US" sz="3200" dirty="0" smtClean="0"/>
              <a:t> and paralysis .</a:t>
            </a:r>
          </a:p>
          <a:p>
            <a:pPr marL="514350" indent="-514350" algn="l" rtl="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3200" dirty="0" smtClean="0"/>
              <a:t>Opacity of lens after 8-10 weeks.</a:t>
            </a:r>
            <a:endParaRPr lang="ar-IQ" sz="3200" dirty="0"/>
          </a:p>
        </p:txBody>
      </p:sp>
    </p:spTree>
    <p:extLst>
      <p:ext uri="{BB962C8B-B14F-4D97-AF65-F5344CB8AC3E}">
        <p14:creationId xmlns:p14="http://schemas.microsoft.com/office/powerpoint/2010/main" val="1316617058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51520" y="260648"/>
            <a:ext cx="8568952" cy="6408712"/>
          </a:xfrm>
        </p:spPr>
        <p:txBody>
          <a:bodyPr rtlCol="0">
            <a:normAutofit fontScale="85000" lnSpcReduction="20000"/>
          </a:bodyPr>
          <a:lstStyle/>
          <a:p>
            <a:pPr marL="274320" indent="-274320" algn="l" rtl="0" eaLnBrk="1" fontAlgn="auto" hangingPunct="1">
              <a:spcAft>
                <a:spcPts val="0"/>
              </a:spcAft>
              <a:defRPr/>
            </a:pPr>
            <a:r>
              <a:rPr lang="en-US" sz="3200" b="1" u="sng" dirty="0" smtClean="0">
                <a:solidFill>
                  <a:srgbClr val="C00000"/>
                </a:solidFill>
              </a:rPr>
              <a:t>Clinical Sings in hens </a:t>
            </a:r>
          </a:p>
          <a:p>
            <a:pPr marL="514350" indent="-514350" algn="l" rtl="0" eaLnBrk="1" fontAlgn="auto" hangingPunct="1">
              <a:spcAft>
                <a:spcPts val="0"/>
              </a:spcAft>
              <a:buNone/>
              <a:defRPr/>
            </a:pPr>
            <a:r>
              <a:rPr lang="en-US" dirty="0" smtClean="0"/>
              <a:t>1-Transient ( 4 – 5 days ) drop in egg production .</a:t>
            </a:r>
          </a:p>
          <a:p>
            <a:pPr marL="514350" indent="-514350" algn="l" rtl="0" eaLnBrk="1" fontAlgn="auto" hangingPunct="1">
              <a:spcAft>
                <a:spcPts val="0"/>
              </a:spcAft>
              <a:buNone/>
              <a:defRPr/>
            </a:pPr>
            <a:r>
              <a:rPr lang="en-US" dirty="0" smtClean="0"/>
              <a:t>2-Egg </a:t>
            </a:r>
            <a:r>
              <a:rPr lang="en-US" dirty="0" smtClean="0"/>
              <a:t>production drops 10 – 20 % or may be 40% </a:t>
            </a:r>
          </a:p>
          <a:p>
            <a:pPr marL="514350" indent="-514350" algn="l" rtl="0">
              <a:buNone/>
              <a:defRPr/>
            </a:pPr>
            <a:r>
              <a:rPr lang="en-US" dirty="0" smtClean="0"/>
              <a:t>3- Opacity of lens </a:t>
            </a:r>
          </a:p>
          <a:p>
            <a:pPr marL="514350" indent="-514350" algn="l" rtl="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dirty="0" smtClean="0"/>
          </a:p>
          <a:p>
            <a:pPr marL="514350" indent="-514350" algn="l" rtl="0" eaLnBrk="1" fontAlgn="auto" hangingPunct="1">
              <a:spcAft>
                <a:spcPts val="0"/>
              </a:spcAft>
              <a:buNone/>
              <a:defRPr/>
            </a:pPr>
            <a:r>
              <a:rPr lang="en-US" sz="3200" b="1" u="sng" dirty="0" smtClean="0">
                <a:solidFill>
                  <a:srgbClr val="C00000"/>
                </a:solidFill>
              </a:rPr>
              <a:t>Morbidity and mortality :</a:t>
            </a:r>
          </a:p>
          <a:p>
            <a:pPr marL="0" indent="0" algn="l" rtl="0" eaLnBrk="1" fontAlgn="auto" hangingPunct="1">
              <a:spcAft>
                <a:spcPts val="0"/>
              </a:spcAft>
              <a:buFont typeface="Brush Script MT" pitchFamily="66" charset="0"/>
              <a:buNone/>
              <a:defRPr/>
            </a:pPr>
            <a:r>
              <a:rPr lang="en-US" dirty="0" smtClean="0"/>
              <a:t>Morbidity , 5_ 60%  depending on the immune status of the parents,  mortality may be high.</a:t>
            </a:r>
          </a:p>
          <a:p>
            <a:pPr marL="0" indent="0" algn="l" rtl="0">
              <a:buNone/>
              <a:defRPr/>
            </a:pPr>
            <a:r>
              <a:rPr lang="en-US" sz="2800" b="1" dirty="0" smtClean="0"/>
              <a:t>Hens </a:t>
            </a:r>
            <a:r>
              <a:rPr lang="en-US" dirty="0" smtClean="0"/>
              <a:t>: </a:t>
            </a:r>
            <a:r>
              <a:rPr lang="en-US" sz="2800" dirty="0" smtClean="0"/>
              <a:t>Negligible .</a:t>
            </a:r>
          </a:p>
          <a:p>
            <a:pPr marL="0" indent="0" algn="l" rtl="0">
              <a:buNone/>
              <a:defRPr/>
            </a:pPr>
            <a:endParaRPr lang="en-US" sz="2800" dirty="0" smtClean="0"/>
          </a:p>
          <a:p>
            <a:pPr marL="0" indent="0" algn="l" rtl="0">
              <a:buFont typeface="Arial" pitchFamily="34" charset="0"/>
              <a:buChar char="•"/>
              <a:defRPr/>
            </a:pPr>
            <a:r>
              <a:rPr lang="en-US" sz="2800" b="1" u="sng" dirty="0" smtClean="0">
                <a:solidFill>
                  <a:srgbClr val="C00000"/>
                </a:solidFill>
                <a:cs typeface="Majalla UI"/>
              </a:rPr>
              <a:t>  Post – mortem lesions</a:t>
            </a:r>
          </a:p>
          <a:p>
            <a:pPr marL="0" indent="0" algn="l" rtl="0">
              <a:buNone/>
              <a:defRPr/>
            </a:pPr>
            <a:r>
              <a:rPr lang="en-US" sz="2800" b="1" dirty="0" smtClean="0">
                <a:cs typeface="Majalla UI"/>
              </a:rPr>
              <a:t>Gross lesions are mild or absent</a:t>
            </a:r>
            <a:r>
              <a:rPr lang="en-US" sz="2800" b="1" dirty="0" smtClean="0">
                <a:cs typeface="Majalla UI"/>
              </a:rPr>
              <a:t>.</a:t>
            </a:r>
          </a:p>
          <a:p>
            <a:pPr marL="0" indent="0" algn="l" rtl="0">
              <a:buNone/>
              <a:defRPr/>
            </a:pPr>
            <a:r>
              <a:rPr lang="en-US" sz="2800" b="1" dirty="0" smtClean="0">
                <a:cs typeface="Majalla UI"/>
              </a:rPr>
              <a:t> </a:t>
            </a:r>
            <a:r>
              <a:rPr lang="en-US" sz="2800" b="1" dirty="0" smtClean="0">
                <a:cs typeface="Majalla UI"/>
              </a:rPr>
              <a:t>1.There may be white focal areas in the gizzard muscle.</a:t>
            </a:r>
          </a:p>
          <a:p>
            <a:pPr marL="0" indent="0" algn="l" rtl="0">
              <a:buNone/>
              <a:defRPr/>
            </a:pPr>
            <a:r>
              <a:rPr lang="en-US" sz="2800" b="1" dirty="0" smtClean="0">
                <a:cs typeface="Majalla UI"/>
              </a:rPr>
              <a:t>2. Few recovered birds may develop     CATARACT.        (OPACITY).</a:t>
            </a:r>
          </a:p>
          <a:p>
            <a:pPr marL="0" indent="0" algn="l" rtl="0">
              <a:buNone/>
              <a:defRPr/>
            </a:pPr>
            <a:r>
              <a:rPr lang="en-US" sz="2800" u="sng" dirty="0" smtClean="0">
                <a:solidFill>
                  <a:srgbClr val="C00000"/>
                </a:solidFill>
                <a:cs typeface="Majalla UI"/>
              </a:rPr>
              <a:t/>
            </a:r>
            <a:br>
              <a:rPr lang="en-US" sz="2800" u="sng" dirty="0" smtClean="0">
                <a:solidFill>
                  <a:srgbClr val="C00000"/>
                </a:solidFill>
                <a:cs typeface="Majalla UI"/>
              </a:rPr>
            </a:br>
            <a:r>
              <a:rPr lang="en-US" sz="2800" b="1" dirty="0" smtClean="0">
                <a:cs typeface="Majalla UI"/>
              </a:rPr>
              <a:t>Lesions are mainly microscopic </a:t>
            </a:r>
            <a:r>
              <a:rPr lang="en-US" sz="2800" b="1" dirty="0" smtClean="0">
                <a:solidFill>
                  <a:srgbClr val="C00000"/>
                </a:solidFill>
                <a:cs typeface="Majalla UI"/>
              </a:rPr>
              <a:t>.</a:t>
            </a:r>
            <a:r>
              <a:rPr lang="en-US" sz="2800" b="1" u="sng" dirty="0" smtClean="0">
                <a:solidFill>
                  <a:srgbClr val="C00000"/>
                </a:solidFill>
                <a:cs typeface="Majalla UI"/>
              </a:rPr>
              <a:t> </a:t>
            </a:r>
            <a:endParaRPr lang="en-US" sz="2800" b="1" dirty="0" smtClean="0"/>
          </a:p>
          <a:p>
            <a:pPr marL="0" indent="0" algn="l" rtl="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b="1" dirty="0" smtClean="0"/>
          </a:p>
          <a:p>
            <a:pPr marL="274320" indent="-274320" algn="l" rtl="0" eaLnBrk="1" fontAlgn="auto" hangingPunct="1">
              <a:spcAft>
                <a:spcPts val="0"/>
              </a:spcAft>
              <a:defRPr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192792874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لتقى">
  <a:themeElements>
    <a:clrScheme name="ملتقى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ملتقى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ملتقى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266</TotalTime>
  <Words>661</Words>
  <Application>Microsoft Office PowerPoint</Application>
  <PresentationFormat>عرض على الشاشة (3:4)‏</PresentationFormat>
  <Paragraphs>104</Paragraphs>
  <Slides>12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2</vt:i4>
      </vt:variant>
      <vt:variant>
        <vt:lpstr>عناوين الشرائح</vt:lpstr>
      </vt:variant>
      <vt:variant>
        <vt:i4>12</vt:i4>
      </vt:variant>
    </vt:vector>
  </HeadingPairs>
  <TitlesOfParts>
    <vt:vector size="14" baseType="lpstr">
      <vt:lpstr>ملتقى</vt:lpstr>
      <vt:lpstr>نسق Office</vt:lpstr>
      <vt:lpstr>عرض تقديمي في PowerPoint</vt:lpstr>
      <vt:lpstr>Viral Arthritis</vt:lpstr>
      <vt:lpstr>Clinical Signs: </vt:lpstr>
      <vt:lpstr>Post-mortem lesions:</vt:lpstr>
      <vt:lpstr>Differential diagnosis:</vt:lpstr>
      <vt:lpstr>Avian Encephalomyelitis (AE) { Epidemic Tremor }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Differential diagnosis :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Viral Arthritis</dc:title>
  <dc:creator>Toshiba</dc:creator>
  <cp:lastModifiedBy>Maher</cp:lastModifiedBy>
  <cp:revision>31</cp:revision>
  <dcterms:created xsi:type="dcterms:W3CDTF">2013-03-06T16:59:39Z</dcterms:created>
  <dcterms:modified xsi:type="dcterms:W3CDTF">2025-02-15T16:13:14Z</dcterms:modified>
</cp:coreProperties>
</file>