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8" r:id="rId2"/>
  </p:sldMasterIdLst>
  <p:sldIdLst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465E9C"/>
                </a:solidFill>
              </a:rPr>
              <a:pPr/>
              <a:t>17/08/1446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37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465E9C"/>
                </a:solidFill>
              </a:rPr>
              <a:pPr/>
              <a:t>17/08/1446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76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465E9C"/>
                </a:solidFill>
              </a:rPr>
              <a:pPr/>
              <a:t>17/08/1446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73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465E9C"/>
                </a:solidFill>
              </a:rPr>
              <a:pPr/>
              <a:t>17/08/1446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919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465E9C"/>
                </a:solidFill>
              </a:rPr>
              <a:pPr/>
              <a:t>17/08/1446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79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465E9C"/>
                </a:solidFill>
              </a:rPr>
              <a:pPr/>
              <a:t>17/08/1446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03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465E9C"/>
                </a:solidFill>
              </a:rPr>
              <a:pPr/>
              <a:t>17/08/1446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714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465E9C"/>
                </a:solidFill>
              </a:rPr>
              <a:pPr/>
              <a:t>17/08/1446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2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465E9C"/>
                </a:solidFill>
              </a:rPr>
              <a:pPr/>
              <a:t>17/08/1446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34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465E9C"/>
                </a:solidFill>
              </a:rPr>
              <a:pPr/>
              <a:t>17/08/1446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51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465E9C"/>
                </a:solidFill>
              </a:rPr>
              <a:pPr/>
              <a:t>17/08/1446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21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3204C-9C90-4E61-92A3-3B52B6E6FB2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A137-050E-41BE-B51D-D70A29EB1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3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 rt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664DB9F-59BB-47A5-8080-662EED16E9E1}"/>
              </a:ext>
            </a:extLst>
          </p:cNvPr>
          <p:cNvSpPr/>
          <p:nvPr/>
        </p:nvSpPr>
        <p:spPr>
          <a:xfrm>
            <a:off x="2483768" y="2184816"/>
            <a:ext cx="6380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Arthritis +  Avian Encephalomyelitis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rtl="0"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1350" dirty="0">
              <a:solidFill>
                <a:prstClr val="black"/>
              </a:solidFill>
            </a:endParaRPr>
          </a:p>
          <a:p>
            <a:pPr algn="ctr" rtl="0"/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7980B8F3-8C3B-8A75-BE31-DD0FD39CF5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804" y="2047833"/>
            <a:ext cx="2350996" cy="296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3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17563" y="642918"/>
            <a:ext cx="7642225" cy="5665807"/>
          </a:xfrm>
        </p:spPr>
        <p:txBody>
          <a:bodyPr rtlCol="0"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solidFill>
                  <a:srgbClr val="C00000"/>
                </a:solidFill>
              </a:rPr>
              <a:t>Diagnosis</a:t>
            </a:r>
            <a:r>
              <a:rPr lang="en-US" sz="3600" b="1" dirty="0" smtClean="0">
                <a:solidFill>
                  <a:srgbClr val="C00000"/>
                </a:solidFill>
              </a:rPr>
              <a:t> :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History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Signs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Histopathology : Lesions may not be visible in acute cases . The most diagnostic lesions occur in the brain with the central </a:t>
            </a:r>
            <a:r>
              <a:rPr lang="en-US" sz="2800" b="1" dirty="0" err="1" smtClean="0"/>
              <a:t>chromatolysis</a:t>
            </a:r>
            <a:r>
              <a:rPr lang="en-US" sz="2800" b="1" dirty="0" smtClean="0"/>
              <a:t> and perivascular cuffing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Isolation of virus in the </a:t>
            </a:r>
            <a:r>
              <a:rPr lang="en-US" sz="2800" dirty="0" err="1" smtClean="0"/>
              <a:t>embryonating</a:t>
            </a:r>
            <a:r>
              <a:rPr lang="en-US" sz="2800" dirty="0" smtClean="0"/>
              <a:t> eggs : Lesions consist of stunted , curled embryos , and atrophy of leg muscles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Serology : ELISA , serum neutralization . 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48588001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وان 1"/>
          <p:cNvSpPr>
            <a:spLocks noGrp="1"/>
          </p:cNvSpPr>
          <p:nvPr>
            <p:ph type="title"/>
          </p:nvPr>
        </p:nvSpPr>
        <p:spPr>
          <a:xfrm>
            <a:off x="755650" y="765175"/>
            <a:ext cx="7200900" cy="633413"/>
          </a:xfrm>
        </p:spPr>
        <p:txBody>
          <a:bodyPr/>
          <a:lstStyle/>
          <a:p>
            <a:pPr marL="571500" indent="-571500" algn="l" rtl="0" eaLnBrk="1" hangingPunct="1">
              <a:buFontTx/>
              <a:buChar char="•"/>
            </a:pPr>
            <a:r>
              <a:rPr lang="en-US" sz="2800" b="1" u="sng" dirty="0" smtClean="0">
                <a:solidFill>
                  <a:srgbClr val="C00000"/>
                </a:solidFill>
                <a:cs typeface="Majalla UI"/>
              </a:rPr>
              <a:t>Differential diagnosis :</a:t>
            </a:r>
            <a:endParaRPr lang="ar-IQ" sz="2800" b="1" u="sng" dirty="0" smtClean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17563" y="1379538"/>
            <a:ext cx="7715250" cy="5002212"/>
          </a:xfrm>
        </p:spPr>
        <p:txBody>
          <a:bodyPr rtlCol="0">
            <a:normAutofit lnSpcReduction="10000"/>
          </a:bodyPr>
          <a:lstStyle/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Vitamin E deficiency usually occurs over 3 weeks (</a:t>
            </a:r>
            <a:r>
              <a:rPr lang="en-US" dirty="0" err="1" smtClean="0"/>
              <a:t>Encephalomalacia</a:t>
            </a:r>
            <a:r>
              <a:rPr lang="en-US" dirty="0" smtClean="0"/>
              <a:t>) . 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Marek’s</a:t>
            </a:r>
            <a:r>
              <a:rPr lang="en-US" dirty="0" smtClean="0"/>
              <a:t> Disease { nervous form } usually </a:t>
            </a:r>
            <a:r>
              <a:rPr lang="en-US" smtClean="0"/>
              <a:t>seen at 14 </a:t>
            </a:r>
            <a:r>
              <a:rPr lang="en-US" dirty="0" smtClean="0"/>
              <a:t>weeks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Newcastle Disease {nervous form }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Rickets : Inability to move around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Vitamin B1 and B2 deficiency . { B1 </a:t>
            </a:r>
            <a:r>
              <a:rPr lang="en-US" sz="2800" dirty="0" smtClean="0"/>
              <a:t>stargazing }.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Mycotic</a:t>
            </a:r>
            <a:r>
              <a:rPr lang="en-US" dirty="0" smtClean="0"/>
              <a:t> Encephalitis : Generally occurs after 3 weeks of age .</a:t>
            </a:r>
          </a:p>
        </p:txBody>
      </p:sp>
    </p:spTree>
    <p:extLst>
      <p:ext uri="{BB962C8B-B14F-4D97-AF65-F5344CB8AC3E}">
        <p14:creationId xmlns:p14="http://schemas.microsoft.com/office/powerpoint/2010/main" val="1207212745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714356"/>
            <a:ext cx="7499350" cy="5505450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endParaRPr lang="en-US" u="sng" dirty="0" smtClean="0">
              <a:solidFill>
                <a:srgbClr val="C00000"/>
              </a:solidFill>
            </a:endParaRPr>
          </a:p>
          <a:p>
            <a:pPr algn="l" rtl="0">
              <a:defRPr/>
            </a:pPr>
            <a:r>
              <a:rPr lang="en-US" sz="3200" b="1" u="sng" dirty="0" smtClean="0">
                <a:solidFill>
                  <a:srgbClr val="C00000"/>
                </a:solidFill>
              </a:rPr>
              <a:t>Treatment </a:t>
            </a:r>
            <a:r>
              <a:rPr lang="en-US" sz="3200" b="1" dirty="0" smtClean="0"/>
              <a:t> :</a:t>
            </a:r>
          </a:p>
          <a:p>
            <a:pPr marL="0" indent="0" algn="l" rtl="0">
              <a:buNone/>
              <a:defRPr/>
            </a:pPr>
            <a:r>
              <a:rPr lang="en-US" dirty="0" smtClean="0"/>
              <a:t>    </a:t>
            </a:r>
            <a:r>
              <a:rPr lang="en-US" sz="2800" dirty="0" smtClean="0"/>
              <a:t>No treatment </a:t>
            </a:r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endParaRPr lang="en-US" sz="2800" u="sng" dirty="0" smtClean="0">
              <a:solidFill>
                <a:srgbClr val="C00000"/>
              </a:solidFill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solidFill>
                  <a:srgbClr val="C00000"/>
                </a:solidFill>
              </a:rPr>
              <a:t>Prevention: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Vaccination .</a:t>
            </a:r>
          </a:p>
          <a:p>
            <a:pPr algn="l" rtl="0">
              <a:defRPr/>
            </a:pPr>
            <a:r>
              <a:rPr lang="en-US" dirty="0" smtClean="0"/>
              <a:t>Vaccination of breeder hens or commercial layers passive immunity prevent disease in baby chicks .</a:t>
            </a:r>
          </a:p>
          <a:p>
            <a:pPr algn="l" rtl="0">
              <a:defRPr/>
            </a:pPr>
            <a:r>
              <a:rPr lang="en-US" dirty="0" smtClean="0"/>
              <a:t>Vaccinate  after 7 weeks of age with killed vaccine .</a:t>
            </a:r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.  Isolation of infected flocks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4849469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554461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Is viral infection of poultry which affects synovial membrane, tendon sheaths, and tendon of meat-type chickens,</a:t>
            </a:r>
            <a:r>
              <a:rPr lang="ar-IQ" dirty="0" smtClean="0"/>
              <a:t> </a:t>
            </a:r>
            <a:r>
              <a:rPr lang="en-US" dirty="0" smtClean="0"/>
              <a:t>and occasionally turkeys.   Etiology:  </a:t>
            </a:r>
            <a:r>
              <a:rPr lang="en-US" dirty="0" err="1" smtClean="0"/>
              <a:t>Reovirus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b="1" dirty="0" smtClean="0"/>
              <a:t>Morbidity</a:t>
            </a:r>
            <a:r>
              <a:rPr lang="en-US" dirty="0" smtClean="0"/>
              <a:t> is high but mortality is low.</a:t>
            </a:r>
            <a:endParaRPr lang="en-US" dirty="0"/>
          </a:p>
          <a:p>
            <a:pPr marL="0" indent="0" algn="l" rtl="0">
              <a:buNone/>
            </a:pPr>
            <a:r>
              <a:rPr lang="en-US" sz="4000" u="sng" dirty="0" smtClean="0">
                <a:solidFill>
                  <a:srgbClr val="FF0000"/>
                </a:solidFill>
              </a:rPr>
              <a:t>Transmission</a:t>
            </a:r>
            <a:r>
              <a:rPr lang="en-US" sz="2000" u="sng" dirty="0" smtClean="0">
                <a:solidFill>
                  <a:srgbClr val="FF0000"/>
                </a:solidFill>
              </a:rPr>
              <a:t>: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Fecal  contamination.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Vertical and lateral transmission.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Birds remain carriers for over 250 days.                         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7958688" cy="83671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Viral Arthritis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4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499176" cy="442535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 Age : 4 -8 weeks old.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 Lameness.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3-</a:t>
            </a:r>
            <a:r>
              <a:rPr lang="en-US" dirty="0" smtClean="0"/>
              <a:t>Inflammation </a:t>
            </a:r>
            <a:r>
              <a:rPr lang="en-US" dirty="0" smtClean="0"/>
              <a:t>at hock joint.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Swelling </a:t>
            </a:r>
            <a:r>
              <a:rPr lang="en-US" dirty="0" smtClean="0"/>
              <a:t>of tendon sheaths.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tx2"/>
                </a:solidFill>
              </a:rPr>
              <a:t>a-</a:t>
            </a:r>
            <a:r>
              <a:rPr lang="en-US" dirty="0" smtClean="0"/>
              <a:t> Unilateral.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tx2"/>
                </a:solidFill>
              </a:rPr>
              <a:t>b-</a:t>
            </a:r>
            <a:r>
              <a:rPr lang="en-US" dirty="0" smtClean="0"/>
              <a:t> Bilateral.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5-</a:t>
            </a:r>
            <a:r>
              <a:rPr lang="en-US" dirty="0" smtClean="0"/>
              <a:t> </a:t>
            </a:r>
            <a:r>
              <a:rPr lang="en-US" dirty="0" smtClean="0"/>
              <a:t>Rupture of gastrocnemius tendons.</a:t>
            </a:r>
          </a:p>
          <a:p>
            <a:pPr marL="0" indent="0" algn="l" rtl="0">
              <a:buNone/>
            </a:pPr>
            <a:r>
              <a:rPr lang="en-US" dirty="0" smtClean="0"/>
              <a:t>6-Greenish </a:t>
            </a:r>
            <a:r>
              <a:rPr lang="en-US" dirty="0" smtClean="0"/>
              <a:t>discoloration of skin at the       affected  joint.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6965245" cy="739210"/>
          </a:xfrm>
        </p:spPr>
        <p:txBody>
          <a:bodyPr>
            <a:noAutofit/>
          </a:bodyPr>
          <a:lstStyle/>
          <a:p>
            <a:pPr algn="l"/>
            <a:r>
              <a:rPr lang="en-US" u="sng" dirty="0" smtClean="0">
                <a:solidFill>
                  <a:schemeClr val="accent2"/>
                </a:solidFill>
              </a:rPr>
              <a:t>Clinical Signs: </a:t>
            </a:r>
            <a:endParaRPr lang="en-US" u="sng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hp\Desktop\downloa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0"/>
            <a:ext cx="2783954" cy="371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330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5"/>
            <a:ext cx="8559080" cy="5476824"/>
          </a:xfrm>
        </p:spPr>
        <p:txBody>
          <a:bodyPr>
            <a:normAutofit lnSpcReduction="10000"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Swelling and inflammation of tendon sheaths.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Foot pad swelling.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Articular cartilages may be ulcerated.</a:t>
            </a:r>
          </a:p>
          <a:p>
            <a:pPr marL="457200" indent="-457200" algn="l" rtl="0">
              <a:buNone/>
            </a:pPr>
            <a:r>
              <a:rPr lang="en-US" dirty="0" smtClean="0"/>
              <a:t>4.The hock contains small amount of straw-colored blood-tinted exudate ,sometime  purulent exudate.</a:t>
            </a:r>
          </a:p>
          <a:p>
            <a:pPr marL="457200" indent="-45720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sz="4400" u="sng" dirty="0" smtClean="0">
                <a:solidFill>
                  <a:schemeClr val="accent2"/>
                </a:solidFill>
              </a:rPr>
              <a:t>Diagnosis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History.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Lesions.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Isolation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Serology.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352928" cy="1080120"/>
          </a:xfrm>
        </p:spPr>
        <p:txBody>
          <a:bodyPr/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Post-mortem lesions:</a:t>
            </a:r>
            <a:endParaRPr lang="en-US" u="sng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hp\Desktop\download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72308"/>
            <a:ext cx="3806552" cy="292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19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" y="1556792"/>
            <a:ext cx="7787208" cy="5112568"/>
          </a:xfrm>
        </p:spPr>
        <p:txBody>
          <a:bodyPr>
            <a:normAutofit lnSpcReduction="10000"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Mycoplasmosis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Salmonellosis.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Marek’s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Disease ( Nervous form 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Pasteurellosis</a:t>
            </a:r>
            <a:r>
              <a:rPr lang="en-US" dirty="0" smtClean="0"/>
              <a:t> ( Chronic Fowl Cholera 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Colibacillosis</a:t>
            </a:r>
            <a:r>
              <a:rPr lang="en-US" dirty="0" smtClean="0"/>
              <a:t> ( Synovitis 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Vitamin D Deficiency . </a:t>
            </a:r>
          </a:p>
          <a:p>
            <a:pPr marL="0" lvl="0" indent="0" algn="l" rtl="0">
              <a:buClr>
                <a:srgbClr val="2DA2BF"/>
              </a:buClr>
              <a:buNone/>
            </a:pPr>
            <a:r>
              <a:rPr lang="en-US" sz="4300" b="1" u="sng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Treatment</a:t>
            </a:r>
            <a:r>
              <a:rPr lang="en-US" sz="3700" b="1" u="sng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700" b="1" u="sng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:</a:t>
            </a:r>
            <a:r>
              <a:rPr lang="en-US" sz="37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7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None</a:t>
            </a:r>
          </a:p>
          <a:p>
            <a:pPr marL="0" lvl="0" indent="0" algn="l" rtl="0">
              <a:buClr>
                <a:srgbClr val="2DA2BF"/>
              </a:buClr>
              <a:buNone/>
            </a:pPr>
            <a:r>
              <a:rPr lang="en-US" sz="4400" b="1" u="sng" dirty="0" smtClean="0">
                <a:solidFill>
                  <a:srgbClr val="C00000"/>
                </a:solidFill>
              </a:rPr>
              <a:t>Prevention </a:t>
            </a:r>
            <a:r>
              <a:rPr lang="en-US" sz="4400" b="1" u="sng" dirty="0">
                <a:solidFill>
                  <a:prstClr val="black"/>
                </a:solidFill>
              </a:rPr>
              <a:t>:</a:t>
            </a:r>
          </a:p>
          <a:p>
            <a:pPr marL="457200" lvl="0" indent="-457200" algn="l" rtl="0">
              <a:buClr>
                <a:srgbClr val="2DA2BF"/>
              </a:buClr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Vaccination.</a:t>
            </a:r>
          </a:p>
          <a:p>
            <a:pPr marL="457200" lvl="0" indent="-457200" algn="l" rtl="0">
              <a:buClr>
                <a:srgbClr val="2DA2BF"/>
              </a:buClr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All-in / all-out production systems.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6965245" cy="66720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Differential diagnosis: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656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عنوان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8640960" cy="864095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3200" b="1" dirty="0" smtClean="0">
                <a:solidFill>
                  <a:srgbClr val="C00000"/>
                </a:solidFill>
                <a:cs typeface="Majalla UI"/>
              </a:rPr>
              <a:t>Avian </a:t>
            </a:r>
            <a:r>
              <a:rPr lang="en-US" sz="3200" b="1" dirty="0">
                <a:solidFill>
                  <a:srgbClr val="C00000"/>
                </a:solidFill>
                <a:cs typeface="Majalla UI"/>
              </a:rPr>
              <a:t>E</a:t>
            </a:r>
            <a:r>
              <a:rPr lang="en-US" sz="3200" b="1" dirty="0" smtClean="0">
                <a:solidFill>
                  <a:srgbClr val="C00000"/>
                </a:solidFill>
                <a:cs typeface="Majalla UI"/>
              </a:rPr>
              <a:t>ncephalomyelitis (AE</a:t>
            </a:r>
            <a:r>
              <a:rPr lang="en-US" sz="3200" b="1" dirty="0" smtClean="0">
                <a:solidFill>
                  <a:srgbClr val="C00000"/>
                </a:solidFill>
                <a:cs typeface="Majalla UI"/>
              </a:rPr>
              <a:t>)</a:t>
            </a:r>
            <a:r>
              <a:rPr lang="en-US" sz="3200" b="1" dirty="0">
                <a:solidFill>
                  <a:srgbClr val="C00000"/>
                </a:solidFill>
                <a:cs typeface="Majalla UI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cs typeface="Majalla UI"/>
              </a:rPr>
              <a:t>{ </a:t>
            </a:r>
            <a:r>
              <a:rPr lang="en-US" sz="3200" b="1" dirty="0" smtClean="0">
                <a:solidFill>
                  <a:srgbClr val="C00000"/>
                </a:solidFill>
                <a:cs typeface="Majalla UI"/>
              </a:rPr>
              <a:t>Epidemic Tremor }</a:t>
            </a:r>
            <a:endParaRPr lang="ar-IQ" sz="3200" b="1" dirty="0" smtClean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5400599"/>
          </a:xfrm>
        </p:spPr>
        <p:txBody>
          <a:bodyPr rtlCol="0"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3200" dirty="0" smtClean="0"/>
              <a:t>Viral infection of young chicks and laying hens , characterized by ataxia , tremor of head and neck paralysis in young chicks and sudden drop in egg production for 4 – 5 days in laying hens. It is a disease of the CNS of </a:t>
            </a:r>
            <a:r>
              <a:rPr lang="en-US" sz="3200" dirty="0" err="1" smtClean="0"/>
              <a:t>chickens,pheasants,turkeys,and</a:t>
            </a:r>
            <a:r>
              <a:rPr lang="en-US" sz="3200" dirty="0" smtClean="0"/>
              <a:t> quail</a:t>
            </a:r>
            <a:r>
              <a:rPr lang="en-US" sz="3200" dirty="0" smtClean="0"/>
              <a:t>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solidFill>
                  <a:srgbClr val="C00000"/>
                </a:solidFill>
              </a:rPr>
              <a:t>Etiology</a:t>
            </a:r>
            <a:r>
              <a:rPr lang="en-US" sz="3600" dirty="0" smtClean="0"/>
              <a:t> :- </a:t>
            </a:r>
            <a:r>
              <a:rPr lang="en-US" sz="3600" dirty="0" err="1" smtClean="0"/>
              <a:t>Picornavirus</a:t>
            </a:r>
            <a:r>
              <a:rPr lang="en-US" sz="3600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2177263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692696"/>
            <a:ext cx="7818092" cy="5433467"/>
          </a:xfrm>
        </p:spPr>
        <p:txBody>
          <a:bodyPr rtlCol="0">
            <a:normAutofit/>
          </a:bodyPr>
          <a:lstStyle/>
          <a:p>
            <a:pPr algn="l" rtl="0">
              <a:defRPr/>
            </a:pPr>
            <a:r>
              <a:rPr lang="en-US" sz="2800" b="1" u="sng" dirty="0" smtClean="0">
                <a:solidFill>
                  <a:srgbClr val="C00000"/>
                </a:solidFill>
              </a:rPr>
              <a:t>Epidemiology: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dirty="0" smtClean="0"/>
              <a:t>Transmitted through eggs laid by infected hens for up to 1 month ( </a:t>
            </a:r>
            <a:r>
              <a:rPr lang="en-US" dirty="0" smtClean="0"/>
              <a:t>vertical transmission),</a:t>
            </a:r>
          </a:p>
          <a:p>
            <a:pPr marL="514350" indent="-514350" algn="l" rtl="0">
              <a:buNone/>
              <a:defRPr/>
            </a:pPr>
            <a:r>
              <a:rPr lang="en-US" sz="2800" dirty="0" smtClean="0"/>
              <a:t>      or </a:t>
            </a:r>
            <a:r>
              <a:rPr lang="en-US" sz="2800" dirty="0" err="1" smtClean="0"/>
              <a:t>transovarian</a:t>
            </a:r>
            <a:r>
              <a:rPr lang="en-US" sz="2800" dirty="0" smtClean="0"/>
              <a:t> transmission.</a:t>
            </a:r>
          </a:p>
          <a:p>
            <a:pPr marL="514350" indent="-514350" algn="l" rtl="0">
              <a:buNone/>
              <a:defRPr/>
            </a:pPr>
            <a:r>
              <a:rPr lang="en-US" sz="2800" dirty="0" smtClean="0"/>
              <a:t>2.Lateral transmission also occurs by the oral route. 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rgbClr val="C00000"/>
                </a:solidFill>
              </a:rPr>
              <a:t>Incubation </a:t>
            </a:r>
            <a:r>
              <a:rPr lang="en-US" sz="2800" b="1" u="sng" dirty="0">
                <a:solidFill>
                  <a:srgbClr val="C00000"/>
                </a:solidFill>
              </a:rPr>
              <a:t>period </a:t>
            </a:r>
            <a:r>
              <a:rPr lang="en-US" sz="2800" b="1" dirty="0"/>
              <a:t>: </a:t>
            </a:r>
            <a:r>
              <a:rPr lang="en-US" sz="2800" dirty="0" smtClean="0"/>
              <a:t>9 </a:t>
            </a:r>
            <a:r>
              <a:rPr lang="en-US" sz="2800" dirty="0"/>
              <a:t>– </a:t>
            </a:r>
            <a:r>
              <a:rPr lang="en-US" sz="2800" dirty="0" smtClean="0"/>
              <a:t>21 days </a:t>
            </a:r>
            <a:r>
              <a:rPr lang="en-US" sz="2800" dirty="0"/>
              <a:t>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C00000"/>
                </a:solidFill>
              </a:rPr>
              <a:t>Method of spread </a:t>
            </a:r>
            <a:r>
              <a:rPr lang="en-US" sz="2800" dirty="0" smtClean="0"/>
              <a:t>:-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Egg transmission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Contact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Vaccination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048129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550" y="620713"/>
            <a:ext cx="7488238" cy="5505450"/>
          </a:xfrm>
        </p:spPr>
        <p:txBody>
          <a:bodyPr rtlCol="0">
            <a:no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200" b="1" u="sng" dirty="0" smtClean="0">
                <a:solidFill>
                  <a:srgbClr val="C00000"/>
                </a:solidFill>
              </a:rPr>
              <a:t>Clinical signs in chicks :</a:t>
            </a:r>
          </a:p>
          <a:p>
            <a:pPr marL="514350" indent="-514350" algn="l" rtl="0" eaLnBrk="1" fontAlgn="auto" hangingPunct="1">
              <a:spcAft>
                <a:spcPts val="0"/>
              </a:spcAft>
              <a:buAutoNum type="alphaUcPeriod"/>
              <a:defRPr/>
            </a:pPr>
            <a:r>
              <a:rPr lang="en-US" sz="3200" dirty="0" smtClean="0"/>
              <a:t>Age: May be at hatch time or delayed for 2-3 weeks.{ </a:t>
            </a:r>
            <a:r>
              <a:rPr lang="en-US" sz="2800" dirty="0" smtClean="0"/>
              <a:t>occurs in the first 3 weeks of age }.</a:t>
            </a:r>
            <a:endParaRPr lang="en-US" sz="3200" dirty="0" smtClean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/>
              <a:t>Most commonly appear at 7– 10 days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/>
              <a:t>B. Nervous  signs: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Ataxia , birds fall from side to side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Tremor of head and neck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Lateral </a:t>
            </a:r>
            <a:r>
              <a:rPr lang="en-US" sz="3200" dirty="0" err="1" smtClean="0"/>
              <a:t>recumbancy</a:t>
            </a:r>
            <a:r>
              <a:rPr lang="en-US" sz="3200" dirty="0" smtClean="0"/>
              <a:t> and paralysis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Opacity of lens after 8-10 weeks.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31661705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408712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3200" b="1" u="sng" dirty="0" smtClean="0">
                <a:solidFill>
                  <a:srgbClr val="C00000"/>
                </a:solidFill>
              </a:rPr>
              <a:t>Clinical Sings in hens 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1-Transient ( 4 – 5 days ) drop in egg production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2-Egg </a:t>
            </a:r>
            <a:r>
              <a:rPr lang="en-US" dirty="0" smtClean="0"/>
              <a:t>production drops 10 – 20 % or may be 40% </a:t>
            </a:r>
          </a:p>
          <a:p>
            <a:pPr marL="514350" indent="-514350" algn="l" rtl="0">
              <a:buNone/>
              <a:defRPr/>
            </a:pPr>
            <a:r>
              <a:rPr lang="en-US" dirty="0" smtClean="0"/>
              <a:t>3- Opacity of lens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b="1" u="sng" dirty="0" smtClean="0">
                <a:solidFill>
                  <a:srgbClr val="C00000"/>
                </a:solidFill>
              </a:rPr>
              <a:t>Morbidity and mortality 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Morbidity , 5_ 60%  depending on the immune status of the parents,  mortality may be high.</a:t>
            </a:r>
          </a:p>
          <a:p>
            <a:pPr marL="0" indent="0" algn="l" rtl="0">
              <a:buNone/>
              <a:defRPr/>
            </a:pPr>
            <a:r>
              <a:rPr lang="en-US" sz="2800" b="1" dirty="0" smtClean="0"/>
              <a:t>Hens </a:t>
            </a:r>
            <a:r>
              <a:rPr lang="en-US" dirty="0" smtClean="0"/>
              <a:t>: </a:t>
            </a:r>
            <a:r>
              <a:rPr lang="en-US" sz="2800" dirty="0" smtClean="0"/>
              <a:t>Negligible .</a:t>
            </a:r>
          </a:p>
          <a:p>
            <a:pPr marL="0" indent="0" algn="l" rtl="0">
              <a:buNone/>
              <a:defRPr/>
            </a:pPr>
            <a:endParaRPr lang="en-US" sz="2800" dirty="0" smtClean="0"/>
          </a:p>
          <a:p>
            <a:pPr marL="0" indent="0" algn="l" rtl="0">
              <a:buFont typeface="Arial" pitchFamily="34" charset="0"/>
              <a:buChar char="•"/>
              <a:defRPr/>
            </a:pPr>
            <a:r>
              <a:rPr lang="en-US" sz="2800" b="1" u="sng" dirty="0" smtClean="0">
                <a:solidFill>
                  <a:srgbClr val="C00000"/>
                </a:solidFill>
                <a:cs typeface="Majalla UI"/>
              </a:rPr>
              <a:t>  Post – mortem lesions</a:t>
            </a:r>
          </a:p>
          <a:p>
            <a:pPr marL="0" indent="0" algn="l" rtl="0">
              <a:buNone/>
              <a:defRPr/>
            </a:pPr>
            <a:r>
              <a:rPr lang="en-US" sz="2800" b="1" dirty="0" smtClean="0">
                <a:cs typeface="Majalla UI"/>
              </a:rPr>
              <a:t>Gross lesions are mild or absent</a:t>
            </a:r>
            <a:r>
              <a:rPr lang="en-US" sz="2800" b="1" dirty="0" smtClean="0">
                <a:cs typeface="Majalla UI"/>
              </a:rPr>
              <a:t>.</a:t>
            </a:r>
          </a:p>
          <a:p>
            <a:pPr marL="0" indent="0" algn="l" rtl="0">
              <a:buNone/>
              <a:defRPr/>
            </a:pPr>
            <a:r>
              <a:rPr lang="en-US" sz="2800" b="1" dirty="0" smtClean="0">
                <a:cs typeface="Majalla UI"/>
              </a:rPr>
              <a:t> </a:t>
            </a:r>
            <a:r>
              <a:rPr lang="en-US" sz="2800" b="1" dirty="0" smtClean="0">
                <a:cs typeface="Majalla UI"/>
              </a:rPr>
              <a:t>1.There may be white focal areas in the gizzard muscle.</a:t>
            </a:r>
          </a:p>
          <a:p>
            <a:pPr marL="0" indent="0" algn="l" rtl="0">
              <a:buNone/>
              <a:defRPr/>
            </a:pPr>
            <a:r>
              <a:rPr lang="en-US" sz="2800" b="1" dirty="0" smtClean="0">
                <a:cs typeface="Majalla UI"/>
              </a:rPr>
              <a:t>2. Few recovered birds may develop     CATARACT.        (OPACITY).</a:t>
            </a:r>
          </a:p>
          <a:p>
            <a:pPr marL="0" indent="0" algn="l" rtl="0">
              <a:buNone/>
              <a:defRPr/>
            </a:pPr>
            <a:r>
              <a:rPr lang="en-US" sz="2800" u="sng" dirty="0" smtClean="0">
                <a:solidFill>
                  <a:srgbClr val="C00000"/>
                </a:solidFill>
                <a:cs typeface="Majalla UI"/>
              </a:rPr>
              <a:t/>
            </a:r>
            <a:br>
              <a:rPr lang="en-US" sz="2800" u="sng" dirty="0" smtClean="0">
                <a:solidFill>
                  <a:srgbClr val="C00000"/>
                </a:solidFill>
                <a:cs typeface="Majalla UI"/>
              </a:rPr>
            </a:br>
            <a:r>
              <a:rPr lang="en-US" sz="2800" b="1" dirty="0" smtClean="0">
                <a:cs typeface="Majalla UI"/>
              </a:rPr>
              <a:t>Lesions are mainly microscopic </a:t>
            </a:r>
            <a:r>
              <a:rPr lang="en-US" sz="2800" b="1" dirty="0" smtClean="0">
                <a:solidFill>
                  <a:srgbClr val="C00000"/>
                </a:solidFill>
                <a:cs typeface="Majalla UI"/>
              </a:rPr>
              <a:t>.</a:t>
            </a:r>
            <a:r>
              <a:rPr lang="en-US" sz="2800" b="1" u="sng" dirty="0" smtClean="0">
                <a:solidFill>
                  <a:srgbClr val="C00000"/>
                </a:solidFill>
                <a:cs typeface="Majalla UI"/>
              </a:rPr>
              <a:t> </a:t>
            </a:r>
            <a:endParaRPr lang="en-US" sz="2800" b="1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279287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</TotalTime>
  <Words>661</Words>
  <Application>Microsoft Office PowerPoint</Application>
  <PresentationFormat>عرض على الشاشة (3:4)‏</PresentationFormat>
  <Paragraphs>104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12</vt:i4>
      </vt:variant>
    </vt:vector>
  </HeadingPairs>
  <TitlesOfParts>
    <vt:vector size="14" baseType="lpstr">
      <vt:lpstr>ملتقى</vt:lpstr>
      <vt:lpstr>نسق Office</vt:lpstr>
      <vt:lpstr>عرض تقديمي في PowerPoint</vt:lpstr>
      <vt:lpstr>Viral Arthritis</vt:lpstr>
      <vt:lpstr>Clinical Signs: </vt:lpstr>
      <vt:lpstr>Post-mortem lesions:</vt:lpstr>
      <vt:lpstr>Differential diagnosis:</vt:lpstr>
      <vt:lpstr>Avian Encephalomyelitis (AE) { Epidemic Tremor }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Differential diagnosis :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Arthritis</dc:title>
  <dc:creator>Toshiba</dc:creator>
  <cp:lastModifiedBy>Maher</cp:lastModifiedBy>
  <cp:revision>31</cp:revision>
  <dcterms:created xsi:type="dcterms:W3CDTF">2013-03-06T16:59:39Z</dcterms:created>
  <dcterms:modified xsi:type="dcterms:W3CDTF">2025-02-15T16:13:14Z</dcterms:modified>
</cp:coreProperties>
</file>